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97" r:id="rId3"/>
    <p:sldId id="335" r:id="rId4"/>
    <p:sldId id="336" r:id="rId5"/>
    <p:sldId id="296" r:id="rId6"/>
    <p:sldId id="257" r:id="rId7"/>
    <p:sldId id="308" r:id="rId8"/>
    <p:sldId id="301" r:id="rId9"/>
    <p:sldId id="303" r:id="rId10"/>
    <p:sldId id="302" r:id="rId11"/>
    <p:sldId id="314" r:id="rId12"/>
    <p:sldId id="284" r:id="rId13"/>
    <p:sldId id="309" r:id="rId14"/>
    <p:sldId id="329" r:id="rId15"/>
    <p:sldId id="304" r:id="rId16"/>
    <p:sldId id="305" r:id="rId17"/>
    <p:sldId id="313" r:id="rId18"/>
    <p:sldId id="310" r:id="rId19"/>
    <p:sldId id="337" r:id="rId20"/>
    <p:sldId id="324" r:id="rId21"/>
    <p:sldId id="316" r:id="rId22"/>
    <p:sldId id="339" r:id="rId23"/>
    <p:sldId id="325" r:id="rId24"/>
    <p:sldId id="340" r:id="rId25"/>
    <p:sldId id="318" r:id="rId26"/>
    <p:sldId id="321" r:id="rId27"/>
    <p:sldId id="327" r:id="rId28"/>
    <p:sldId id="334" r:id="rId29"/>
    <p:sldId id="283" r:id="rId30"/>
    <p:sldId id="311" r:id="rId31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  <p:embeddedFont>
      <p:font typeface="Poppins ExtraLight" panose="00000300000000000000" pitchFamily="2" charset="0"/>
      <p:regular r:id="rId38"/>
      <p:bold r:id="rId39"/>
      <p:italic r:id="rId40"/>
      <p:boldItalic r:id="rId41"/>
    </p:embeddedFont>
    <p:embeddedFont>
      <p:font typeface="Poppins Light" panose="00000400000000000000" pitchFamily="2" charset="0"/>
      <p:regular r:id="rId42"/>
      <p:bold r:id="rId43"/>
      <p:italic r:id="rId44"/>
      <p:boldItalic r:id="rId45"/>
    </p:embeddedFont>
    <p:embeddedFont>
      <p:font typeface="Poppins Medium" panose="00000600000000000000" pitchFamily="2" charset="0"/>
      <p:regular r:id="rId46"/>
      <p:bold r:id="rId47"/>
      <p:italic r:id="rId48"/>
      <p:boldItalic r:id="rId49"/>
    </p:embeddedFont>
    <p:embeddedFont>
      <p:font typeface="Poppins SemiBold" panose="000007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hCCUYWXGVH7EJDxSq2AFWwUNEk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1F5324-2B6C-4B2B-80A2-CD9BD3C3C23F}">
  <a:tblStyle styleId="{401F5324-2B6C-4B2B-80A2-CD9BD3C3C2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7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" name="Google Shape;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985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DFDB4-0BD8-4191-ABD4-874C2C58CDF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07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_2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/>
          <p:nvPr/>
        </p:nvSpPr>
        <p:spPr>
          <a:xfrm>
            <a:off x="0" y="0"/>
            <a:ext cx="104526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35"/>
          <p:cNvPicPr preferRelativeResize="0"/>
          <p:nvPr/>
        </p:nvPicPr>
        <p:blipFill rotWithShape="1">
          <a:blip r:embed="rId2">
            <a:alphaModFix/>
          </a:blip>
          <a:srcRect l="31114" r="7806"/>
          <a:stretch/>
        </p:blipFill>
        <p:spPr>
          <a:xfrm>
            <a:off x="4856951" y="0"/>
            <a:ext cx="5595576" cy="515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5"/>
          <p:cNvSpPr/>
          <p:nvPr/>
        </p:nvSpPr>
        <p:spPr>
          <a:xfrm rot="5400000">
            <a:off x="4457575" y="386050"/>
            <a:ext cx="5153100" cy="4371600"/>
          </a:xfrm>
          <a:prstGeom prst="rtTriangle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5"/>
          <p:cNvSpPr txBox="1">
            <a:spLocks noGrp="1"/>
          </p:cNvSpPr>
          <p:nvPr>
            <p:ph type="ctrTitle"/>
          </p:nvPr>
        </p:nvSpPr>
        <p:spPr>
          <a:xfrm>
            <a:off x="397875" y="1629975"/>
            <a:ext cx="5345400" cy="12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00"/>
              </a:buClr>
              <a:buSzPts val="3500"/>
              <a:buFont typeface="Poppins SemiBold"/>
              <a:buNone/>
              <a:defRPr sz="3500">
                <a:solidFill>
                  <a:srgbClr val="219C00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00"/>
              </a:buClr>
              <a:buSzPts val="4300"/>
              <a:buFont typeface="Poppins SemiBold"/>
              <a:buNone/>
              <a:defRPr sz="4300">
                <a:solidFill>
                  <a:srgbClr val="219C00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00"/>
              </a:buClr>
              <a:buSzPts val="4300"/>
              <a:buFont typeface="Poppins SemiBold"/>
              <a:buNone/>
              <a:defRPr sz="4300">
                <a:solidFill>
                  <a:srgbClr val="219C00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00"/>
              </a:buClr>
              <a:buSzPts val="4300"/>
              <a:buFont typeface="Poppins SemiBold"/>
              <a:buNone/>
              <a:defRPr sz="4300">
                <a:solidFill>
                  <a:srgbClr val="219C00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00"/>
              </a:buClr>
              <a:buSzPts val="4300"/>
              <a:buFont typeface="Poppins SemiBold"/>
              <a:buNone/>
              <a:defRPr sz="4300">
                <a:solidFill>
                  <a:srgbClr val="219C00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00"/>
              </a:buClr>
              <a:buSzPts val="4300"/>
              <a:buFont typeface="Poppins SemiBold"/>
              <a:buNone/>
              <a:defRPr sz="4300">
                <a:solidFill>
                  <a:srgbClr val="219C00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00"/>
              </a:buClr>
              <a:buSzPts val="4300"/>
              <a:buFont typeface="Poppins SemiBold"/>
              <a:buNone/>
              <a:defRPr sz="4300">
                <a:solidFill>
                  <a:srgbClr val="219C00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00"/>
              </a:buClr>
              <a:buSzPts val="4300"/>
              <a:buFont typeface="Poppins SemiBold"/>
              <a:buNone/>
              <a:defRPr sz="4300">
                <a:solidFill>
                  <a:srgbClr val="219C00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9C00"/>
              </a:buClr>
              <a:buSzPts val="4300"/>
              <a:buFont typeface="Poppins SemiBold"/>
              <a:buNone/>
              <a:defRPr sz="4300">
                <a:solidFill>
                  <a:srgbClr val="219C00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subTitle" idx="1"/>
          </p:nvPr>
        </p:nvSpPr>
        <p:spPr>
          <a:xfrm>
            <a:off x="425175" y="3492275"/>
            <a:ext cx="5290800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Medium"/>
              <a:buNone/>
              <a:defRPr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 Medium"/>
              <a:buNone/>
              <a:defRPr sz="2200"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ubTitle" idx="2"/>
          </p:nvPr>
        </p:nvSpPr>
        <p:spPr>
          <a:xfrm>
            <a:off x="397875" y="4293825"/>
            <a:ext cx="43410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Light"/>
              <a:buNone/>
              <a:defRPr sz="900"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100" y="285750"/>
            <a:ext cx="1735224" cy="98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gular slide with footer">
  <p:cSld name="BLANK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 txBox="1">
            <a:spLocks noGrp="1"/>
          </p:cNvSpPr>
          <p:nvPr>
            <p:ph type="title"/>
          </p:nvPr>
        </p:nvSpPr>
        <p:spPr>
          <a:xfrm>
            <a:off x="399600" y="133517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pic>
        <p:nvPicPr>
          <p:cNvPr id="22" name="Google Shape;2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50" y="-1609"/>
            <a:ext cx="4185400" cy="7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7"/>
          <p:cNvPicPr preferRelativeResize="0"/>
          <p:nvPr/>
        </p:nvPicPr>
        <p:blipFill rotWithShape="1">
          <a:blip r:embed="rId2">
            <a:alphaModFix/>
          </a:blip>
          <a:srcRect l="29" r="437"/>
          <a:stretch/>
        </p:blipFill>
        <p:spPr>
          <a:xfrm flipH="1">
            <a:off x="4172675" y="-1650"/>
            <a:ext cx="4165750" cy="7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7"/>
          <p:cNvPicPr preferRelativeResize="0"/>
          <p:nvPr/>
        </p:nvPicPr>
        <p:blipFill rotWithShape="1">
          <a:blip r:embed="rId2">
            <a:alphaModFix/>
          </a:blip>
          <a:srcRect r="80367"/>
          <a:stretch/>
        </p:blipFill>
        <p:spPr>
          <a:xfrm>
            <a:off x="8333650" y="-1950"/>
            <a:ext cx="821673" cy="7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0258" y="66274"/>
            <a:ext cx="1008053" cy="57270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7"/>
          <p:cNvSpPr txBox="1">
            <a:spLocks noGrp="1"/>
          </p:cNvSpPr>
          <p:nvPr>
            <p:ph type="title" idx="2"/>
          </p:nvPr>
        </p:nvSpPr>
        <p:spPr>
          <a:xfrm>
            <a:off x="427033" y="155600"/>
            <a:ext cx="6705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7"/>
          <p:cNvSpPr txBox="1">
            <a:spLocks noGrp="1"/>
          </p:cNvSpPr>
          <p:nvPr>
            <p:ph type="subTitle" idx="1"/>
          </p:nvPr>
        </p:nvSpPr>
        <p:spPr>
          <a:xfrm>
            <a:off x="454475" y="47404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7"/>
          <p:cNvSpPr txBox="1">
            <a:spLocks noGrp="1"/>
          </p:cNvSpPr>
          <p:nvPr>
            <p:ph type="subTitle" idx="3"/>
          </p:nvPr>
        </p:nvSpPr>
        <p:spPr>
          <a:xfrm>
            <a:off x="6129000" y="47737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37"/>
          <p:cNvCxnSpPr/>
          <p:nvPr/>
        </p:nvCxnSpPr>
        <p:spPr>
          <a:xfrm>
            <a:off x="543900" y="4729650"/>
            <a:ext cx="8241300" cy="0"/>
          </a:xfrm>
          <a:prstGeom prst="straightConnector1">
            <a:avLst/>
          </a:prstGeom>
          <a:noFill/>
          <a:ln w="9525" cap="flat" cmpd="sng">
            <a:solidFill>
              <a:srgbClr val="219C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" name="Google Shape;31;p37"/>
          <p:cNvSpPr txBox="1">
            <a:spLocks noGrp="1"/>
          </p:cNvSpPr>
          <p:nvPr>
            <p:ph type="body" idx="4"/>
          </p:nvPr>
        </p:nvSpPr>
        <p:spPr>
          <a:xfrm>
            <a:off x="399600" y="1152475"/>
            <a:ext cx="832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11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Poppins"/>
              <a:buChar char="■"/>
              <a:defRPr sz="13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048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048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Poppins Light"/>
              <a:buChar char="○"/>
              <a:defRPr sz="1200"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2984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Poppins ExtraLight"/>
              <a:buChar char="■"/>
              <a:defRPr sz="1100">
                <a:latin typeface="Poppins ExtraLight"/>
                <a:ea typeface="Poppins ExtraLight"/>
                <a:cs typeface="Poppins ExtraLight"/>
                <a:sym typeface="Poppins ExtraLight"/>
              </a:defRPr>
            </a:lvl6pPr>
            <a:lvl7pPr marL="3200400" lvl="6" indent="-2921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Poppins ExtraLight"/>
              <a:buChar char="●"/>
              <a:defRPr sz="1000">
                <a:latin typeface="Poppins ExtraLight"/>
                <a:ea typeface="Poppins ExtraLight"/>
                <a:cs typeface="Poppins ExtraLight"/>
                <a:sym typeface="Poppins ExtraLight"/>
              </a:defRPr>
            </a:lvl7pPr>
            <a:lvl8pPr marL="3657600" lvl="7" indent="-28575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900"/>
              <a:buFont typeface="Poppins ExtraLight"/>
              <a:buChar char="○"/>
              <a:defRPr sz="900">
                <a:latin typeface="Poppins ExtraLight"/>
                <a:ea typeface="Poppins ExtraLight"/>
                <a:cs typeface="Poppins ExtraLight"/>
                <a:sym typeface="Poppins ExtraLight"/>
              </a:defRPr>
            </a:lvl8pPr>
            <a:lvl9pPr marL="4114800" lvl="8" indent="-2794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800"/>
              <a:buFont typeface="Poppins ExtraLight"/>
              <a:buChar char="■"/>
              <a:defRPr sz="800">
                <a:latin typeface="Poppins ExtraLight"/>
                <a:ea typeface="Poppins ExtraLight"/>
                <a:cs typeface="Poppins ExtraLight"/>
                <a:sym typeface="Poppins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3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Footer">
  <p:cSld name="TITLE_AND_BODY_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0"/>
          <p:cNvSpPr txBox="1">
            <a:spLocks noGrp="1"/>
          </p:cNvSpPr>
          <p:nvPr>
            <p:ph type="subTitle" idx="1"/>
          </p:nvPr>
        </p:nvSpPr>
        <p:spPr>
          <a:xfrm>
            <a:off x="454475" y="47404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subTitle" idx="2"/>
          </p:nvPr>
        </p:nvSpPr>
        <p:spPr>
          <a:xfrm>
            <a:off x="6129000" y="47737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title"/>
          </p:nvPr>
        </p:nvSpPr>
        <p:spPr>
          <a:xfrm>
            <a:off x="399600" y="139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cxnSp>
        <p:nvCxnSpPr>
          <p:cNvPr id="43" name="Google Shape;43;p40"/>
          <p:cNvCxnSpPr/>
          <p:nvPr/>
        </p:nvCxnSpPr>
        <p:spPr>
          <a:xfrm>
            <a:off x="540200" y="4760050"/>
            <a:ext cx="8251500" cy="0"/>
          </a:xfrm>
          <a:prstGeom prst="straightConnector1">
            <a:avLst/>
          </a:prstGeom>
          <a:noFill/>
          <a:ln w="9525" cap="flat" cmpd="sng">
            <a:solidFill>
              <a:srgbClr val="219C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(Blue)" type="tx">
  <p:cSld name="Title and body (Blue)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6"/>
          <p:cNvSpPr txBox="1">
            <a:spLocks noGrp="1"/>
          </p:cNvSpPr>
          <p:nvPr>
            <p:ph type="subTitle" idx="1"/>
          </p:nvPr>
        </p:nvSpPr>
        <p:spPr>
          <a:xfrm>
            <a:off x="454475" y="47404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subTitle" idx="2"/>
          </p:nvPr>
        </p:nvSpPr>
        <p:spPr>
          <a:xfrm>
            <a:off x="6129000" y="47737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  <a:defRPr sz="800">
                <a:latin typeface="Poppins"/>
                <a:ea typeface="Poppins"/>
                <a:cs typeface="Poppins"/>
                <a:sym typeface="Poppins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6"/>
          <p:cNvSpPr txBox="1">
            <a:spLocks noGrp="1"/>
          </p:cNvSpPr>
          <p:nvPr>
            <p:ph type="title"/>
          </p:nvPr>
        </p:nvSpPr>
        <p:spPr>
          <a:xfrm>
            <a:off x="399600" y="139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  <a:defRPr sz="23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21" name="Google Shape;21;p36"/>
          <p:cNvSpPr txBox="1">
            <a:spLocks noGrp="1"/>
          </p:cNvSpPr>
          <p:nvPr>
            <p:ph type="body" idx="3"/>
          </p:nvPr>
        </p:nvSpPr>
        <p:spPr>
          <a:xfrm>
            <a:off x="399600" y="1152475"/>
            <a:ext cx="832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  <a:defRPr sz="1400"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Poppins"/>
              <a:buChar char="■"/>
              <a:defRPr sz="1300"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"/>
              <a:buChar char="●"/>
              <a:defRPr sz="1200"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Poppins Light"/>
              <a:buChar char="○"/>
              <a:defRPr sz="1200"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 ExtraLight"/>
              <a:buChar char="■"/>
              <a:defRPr sz="1100">
                <a:latin typeface="Poppins ExtraLight"/>
                <a:ea typeface="Poppins ExtraLight"/>
                <a:cs typeface="Poppins ExtraLight"/>
                <a:sym typeface="Poppins ExtraLight"/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ExtraLight"/>
              <a:buChar char="●"/>
              <a:defRPr sz="1000">
                <a:latin typeface="Poppins ExtraLight"/>
                <a:ea typeface="Poppins ExtraLight"/>
                <a:cs typeface="Poppins ExtraLight"/>
                <a:sym typeface="Poppins ExtraLight"/>
              </a:defRPr>
            </a:lvl7pPr>
            <a:lvl8pPr marL="3657600" lvl="7" indent="-2857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Poppins ExtraLight"/>
              <a:buChar char="○"/>
              <a:defRPr sz="900">
                <a:latin typeface="Poppins ExtraLight"/>
                <a:ea typeface="Poppins ExtraLight"/>
                <a:cs typeface="Poppins ExtraLight"/>
                <a:sym typeface="Poppins ExtraLight"/>
              </a:defRPr>
            </a:lvl8pPr>
            <a:lvl9pPr marL="4114800" lvl="8" indent="-279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 ExtraLight"/>
              <a:buChar char="■"/>
              <a:defRPr sz="800">
                <a:latin typeface="Poppins ExtraLight"/>
                <a:ea typeface="Poppins ExtraLight"/>
                <a:cs typeface="Poppins ExtraLight"/>
                <a:sym typeface="Poppins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9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400"/>
              <a:buFont typeface="Poppins"/>
              <a:buChar char="■"/>
              <a:defRPr sz="14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ctrTitle"/>
          </p:nvPr>
        </p:nvSpPr>
        <p:spPr>
          <a:xfrm>
            <a:off x="397875" y="1629975"/>
            <a:ext cx="53454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-US" dirty="0"/>
              <a:t>Reducing on-farm emission in Cornwall through a community network</a:t>
            </a:r>
            <a:endParaRPr dirty="0"/>
          </a:p>
        </p:txBody>
      </p:sp>
      <p:sp>
        <p:nvSpPr>
          <p:cNvPr id="50" name="Google Shape;50;p1"/>
          <p:cNvSpPr txBox="1">
            <a:spLocks noGrp="1"/>
          </p:cNvSpPr>
          <p:nvPr>
            <p:ph type="subTitle" idx="2"/>
          </p:nvPr>
        </p:nvSpPr>
        <p:spPr>
          <a:xfrm>
            <a:off x="397875" y="4293825"/>
            <a:ext cx="4341000" cy="59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900"/>
              <a:buNone/>
            </a:pPr>
            <a:r>
              <a:rPr lang="en-US" sz="1600" dirty="0"/>
              <a:t>Hannah Jones, Farm Carbon Toolkit</a:t>
            </a:r>
            <a:endParaRPr sz="1600" dirty="0"/>
          </a:p>
        </p:txBody>
      </p:sp>
      <p:pic>
        <p:nvPicPr>
          <p:cNvPr id="2" name="Google Shape;303;p27">
            <a:extLst>
              <a:ext uri="{FF2B5EF4-FFF2-40B4-BE49-F238E27FC236}">
                <a16:creationId xmlns:a16="http://schemas.microsoft.com/office/drawing/2014/main" id="{3CE79145-A83E-82CB-7C23-D2DCE00421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9013" y="3743298"/>
            <a:ext cx="2801164" cy="128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555EA2A-0F77-BCA3-E66F-18D8379C0EE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Global Warming Potential</a:t>
            </a:r>
            <a:endParaRPr lang="en-GB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CFC966F-DDA2-0C70-E074-85CCFB38D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4474" y="4740475"/>
            <a:ext cx="4651599" cy="467790"/>
          </a:xfrm>
        </p:spPr>
        <p:txBody>
          <a:bodyPr/>
          <a:lstStyle/>
          <a:p>
            <a:r>
              <a:rPr lang="en-US" dirty="0"/>
              <a:t>United Nations Climate Change IPCC Second Assessment Report</a:t>
            </a:r>
            <a:endParaRPr lang="en-GB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27F4A01D-91EB-96CE-2DBE-B99ABBC1F3A5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27C4AC-5BF3-6AC0-CE62-D4A1A4DDB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3" t="40555" r="67619" b="27971"/>
          <a:stretch/>
        </p:blipFill>
        <p:spPr>
          <a:xfrm>
            <a:off x="304153" y="808522"/>
            <a:ext cx="8351406" cy="385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41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3F17E-9E98-8382-D2E0-8E2530B0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2DBD92-ADE6-49CE-3713-B133A5B5DF8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B61671E-AC00-FDAF-BDE6-EEE315E70C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54A766C-6811-F57C-03DA-57BBF8591E1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DD3D89-CEA8-54EB-BFDA-757C3FF88F67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99600" y="1152475"/>
            <a:ext cx="8329200" cy="1918957"/>
          </a:xfrm>
        </p:spPr>
        <p:txBody>
          <a:bodyPr/>
          <a:lstStyle/>
          <a:p>
            <a:r>
              <a:rPr lang="en-US" sz="2000" dirty="0" err="1"/>
              <a:t>Tonnes</a:t>
            </a:r>
            <a:r>
              <a:rPr lang="en-US" sz="2000" dirty="0"/>
              <a:t> of carbon dioxide equivalent  - tCO</a:t>
            </a:r>
            <a:r>
              <a:rPr lang="en-US" dirty="0"/>
              <a:t>2</a:t>
            </a:r>
            <a:r>
              <a:rPr lang="en-US" sz="2000" dirty="0"/>
              <a:t>e</a:t>
            </a:r>
          </a:p>
          <a:p>
            <a:endParaRPr lang="en-US" sz="2000" dirty="0"/>
          </a:p>
          <a:p>
            <a:r>
              <a:rPr lang="en-US" sz="2000" dirty="0"/>
              <a:t>For the same gas volume</a:t>
            </a:r>
          </a:p>
          <a:p>
            <a:endParaRPr lang="en-US" sz="2000" dirty="0"/>
          </a:p>
          <a:p>
            <a:pPr marL="139700" indent="0">
              <a:buNone/>
            </a:pPr>
            <a:r>
              <a:rPr lang="en-US" sz="1800" dirty="0"/>
              <a:t>~310 unit volumes of carbon dioxide = 1 unit volume of nitrous gas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6559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 txBox="1">
            <a:spLocks noGrp="1"/>
          </p:cNvSpPr>
          <p:nvPr>
            <p:ph type="title"/>
          </p:nvPr>
        </p:nvSpPr>
        <p:spPr>
          <a:xfrm>
            <a:off x="399600" y="133517"/>
            <a:ext cx="8520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</a:pPr>
            <a:r>
              <a:rPr lang="en-US"/>
              <a:t>Linking the numbers to on-farm practice</a:t>
            </a:r>
            <a:endParaRPr/>
          </a:p>
        </p:txBody>
      </p:sp>
      <p:sp>
        <p:nvSpPr>
          <p:cNvPr id="309" name="Google Shape;309;p28"/>
          <p:cNvSpPr txBox="1">
            <a:spLocks noGrp="1"/>
          </p:cNvSpPr>
          <p:nvPr>
            <p:ph type="subTitle" idx="1"/>
          </p:nvPr>
        </p:nvSpPr>
        <p:spPr>
          <a:xfrm>
            <a:off x="454475" y="47404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</a:pPr>
            <a:endParaRPr/>
          </a:p>
        </p:txBody>
      </p:sp>
      <p:sp>
        <p:nvSpPr>
          <p:cNvPr id="310" name="Google Shape;310;p28"/>
          <p:cNvSpPr txBox="1">
            <a:spLocks noGrp="1"/>
          </p:cNvSpPr>
          <p:nvPr>
            <p:ph type="subTitle" idx="3"/>
          </p:nvPr>
        </p:nvSpPr>
        <p:spPr>
          <a:xfrm>
            <a:off x="6129000" y="47737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</a:pPr>
            <a:endParaRPr/>
          </a:p>
        </p:txBody>
      </p:sp>
      <p:sp>
        <p:nvSpPr>
          <p:cNvPr id="311" name="Google Shape;311;p28"/>
          <p:cNvSpPr txBox="1">
            <a:spLocks noGrp="1"/>
          </p:cNvSpPr>
          <p:nvPr>
            <p:ph type="body" idx="4"/>
          </p:nvPr>
        </p:nvSpPr>
        <p:spPr>
          <a:xfrm>
            <a:off x="399600" y="1152475"/>
            <a:ext cx="8329200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r>
              <a:rPr lang="en-US" sz="1800" dirty="0">
                <a:solidFill>
                  <a:schemeClr val="tx1"/>
                </a:solidFill>
              </a:rPr>
              <a:t>How do you balance sustainability and profitability with a smaller carbon footprint?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●"/>
            </a:pPr>
            <a:endParaRPr sz="1800" dirty="0">
              <a:solidFill>
                <a:schemeClr val="tx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solidFill>
                  <a:schemeClr val="tx1"/>
                </a:solidFill>
              </a:rPr>
              <a:t>Where are the opportunities to reduce emissions as well as improve sequestration?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sz="1800" dirty="0">
              <a:solidFill>
                <a:schemeClr val="tx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solidFill>
                  <a:schemeClr val="tx1"/>
                </a:solidFill>
              </a:rPr>
              <a:t>How does this align with net zero ambitions for the UK, supply chains and our farms?</a:t>
            </a:r>
            <a:endParaRPr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022C9-F6CF-A0FD-0C79-FB3A86E9C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The four big emitters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117366E-5BC4-2B4B-8D6C-8876262550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3BB521-E4EF-2600-4DBD-6DEFF24E206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0D5921-433C-E806-6C0A-EE149BA61872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99600" y="1152475"/>
            <a:ext cx="2978867" cy="3653278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Livestock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Feed 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Fuel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err="1">
                <a:solidFill>
                  <a:schemeClr val="tx1"/>
                </a:solidFill>
              </a:rPr>
              <a:t>Fertiliser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39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438275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5BBE28-8BE1-04D7-DCE2-FE079237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E94311-4DD7-8DDF-459F-5794DBC8962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D80A657-360E-C77A-5E80-D8B20DEA65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69C2435-FFE5-AAA6-2F46-E1129B046E8C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FE2B03-D397-8B41-E1EB-6E2C48D03963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612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5B6B-A20D-6500-6B02-FE39AADF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How do we measure change?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6930E8-371B-3D6A-AEF5-409B05DC6F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B1C81AC-0E5E-6EB5-B5EC-8F8CBE91C39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1425F-CC66-3618-342C-4EABD192E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" t="10467" r="60708" b="38878"/>
          <a:stretch/>
        </p:blipFill>
        <p:spPr>
          <a:xfrm>
            <a:off x="399600" y="819111"/>
            <a:ext cx="8387802" cy="409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66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6EFA-634A-830B-B521-08BAAA649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The Farm Carbon Calculator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261E8AC-400E-5185-B29A-BAD990BC65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D0271F8-C438-0D04-9894-9F98170B30E9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BFC9D-1EBD-9D77-0AF5-C9DDD1948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8" t="29818" r="67168" b="29486"/>
          <a:stretch/>
        </p:blipFill>
        <p:spPr>
          <a:xfrm>
            <a:off x="712098" y="773600"/>
            <a:ext cx="7269532" cy="423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07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F0D211FB-CCCD-872F-16E9-8A294481A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0"/>
          <a:stretch/>
        </p:blipFill>
        <p:spPr>
          <a:xfrm>
            <a:off x="0" y="728300"/>
            <a:ext cx="9110133" cy="44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B31E685-E2FB-8740-6EAF-F45CABBE6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How carbon calculations work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E8A84F4-B973-9CF0-1FBE-07113CFE30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FD84939-F372-A781-C128-6A1B918BF58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1EBFF3-EC42-B6D0-1133-73D2394BA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7" t="50000" r="19115" b="24956"/>
          <a:stretch/>
        </p:blipFill>
        <p:spPr>
          <a:xfrm>
            <a:off x="132183" y="779638"/>
            <a:ext cx="8595512" cy="19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0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CE1E7-FD85-668A-9BE1-4B6905144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How to offset emissions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5C6740-FBC6-9976-1DC5-8E79AE731B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14D916F-E683-63CC-F41E-A85BB9E52EC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1C177-EF37-1377-9AC7-FF83C351A821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115503" y="895149"/>
            <a:ext cx="8874493" cy="2662237"/>
          </a:xfrm>
        </p:spPr>
        <p:txBody>
          <a:bodyPr/>
          <a:lstStyle/>
          <a:p>
            <a:pPr marL="1397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10 dairy cows = 50.55tCO2e emitting</a:t>
            </a:r>
          </a:p>
          <a:p>
            <a:pPr marL="13970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1397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Can be offset by:</a:t>
            </a:r>
          </a:p>
          <a:p>
            <a:pPr marL="1397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397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397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3970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1397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3970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7B61B7-6AFB-1565-ED16-32B40B192D62}"/>
              </a:ext>
            </a:extLst>
          </p:cNvPr>
          <p:cNvSpPr txBox="1"/>
          <p:nvPr/>
        </p:nvSpPr>
        <p:spPr>
          <a:xfrm>
            <a:off x="348803" y="2353459"/>
            <a:ext cx="232702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397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10km of large growth hedge (2.5m wide) = 56.20 tCO2e sequestering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9558FF-E552-5D06-C931-EC18CD1ADFF4}"/>
              </a:ext>
            </a:extLst>
          </p:cNvPr>
          <p:cNvSpPr txBox="1"/>
          <p:nvPr/>
        </p:nvSpPr>
        <p:spPr>
          <a:xfrm>
            <a:off x="6129000" y="2353459"/>
            <a:ext cx="27033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397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7ha of 5-10 year old broadleaf woodland = 54.04 tCO2e sequestering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CEC23-CDD9-B8C9-2C9D-074DCC5D9EEC}"/>
              </a:ext>
            </a:extLst>
          </p:cNvPr>
          <p:cNvSpPr txBox="1"/>
          <p:nvPr/>
        </p:nvSpPr>
        <p:spPr>
          <a:xfrm>
            <a:off x="3091797" y="2353459"/>
            <a:ext cx="2931532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397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2.5 ha of grassland (1% increase in SOM in five years) = 53.06 tCO</a:t>
            </a:r>
            <a:r>
              <a:rPr lang="en-US" sz="16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e sequestering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6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E6268-A45E-04D2-45F1-00C25559B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Maize</a:t>
            </a: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6BEB2-A8CD-9A43-FB7A-7D1223ACDA8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9600" y="667244"/>
            <a:ext cx="6705300" cy="413100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Improvement 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757BCA8-9C5E-7A16-9A76-EA87862D29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AD3A292-C559-DC80-D05D-2973F3A2DCD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700C41-6A47-2F41-299A-3150388C5795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10700" y="2053525"/>
            <a:ext cx="6628655" cy="230338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Sumo DTS 3 / Mzuri Pro-til 3 | Page 2 | The Farming Forum">
            <a:extLst>
              <a:ext uri="{FF2B5EF4-FFF2-40B4-BE49-F238E27FC236}">
                <a16:creationId xmlns:a16="http://schemas.microsoft.com/office/drawing/2014/main" id="{2FAD5B08-639B-D437-8381-1F7265FF68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b="19378"/>
          <a:stretch/>
        </p:blipFill>
        <p:spPr bwMode="auto">
          <a:xfrm>
            <a:off x="134545" y="1627458"/>
            <a:ext cx="4140200" cy="292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outdoor, grass, sky, plant&#10;&#10;Description automatically generated">
            <a:extLst>
              <a:ext uri="{FF2B5EF4-FFF2-40B4-BE49-F238E27FC236}">
                <a16:creationId xmlns:a16="http://schemas.microsoft.com/office/drawing/2014/main" id="{599E288F-031B-967A-1740-26D7D88ED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53998"/>
            <a:ext cx="3726257" cy="27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4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CC5E7-06AE-D572-5BBF-E51D7B02F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Why farming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A6D5985-0BFE-621D-7767-EE5D75405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5297943-19C7-F8CB-868C-E7E19BF6858C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93B5F0-96CC-4C3B-7510-324659AD4A97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99600" y="1152475"/>
            <a:ext cx="8329200" cy="2020523"/>
          </a:xfrm>
        </p:spPr>
        <p:txBody>
          <a:bodyPr/>
          <a:lstStyle/>
          <a:p>
            <a:pPr marL="1397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Agriculture is one of the only business that can </a:t>
            </a:r>
          </a:p>
          <a:p>
            <a:pPr marL="1524000" lvl="3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1. Produce food</a:t>
            </a:r>
          </a:p>
          <a:p>
            <a:pPr marL="1524000" lvl="3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AND, at the same time,</a:t>
            </a:r>
          </a:p>
          <a:p>
            <a:pPr marL="1524000" lvl="3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2.Take carbon dioxide out of the atmosphere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437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44B99C-3B05-4079-B96A-5CAE0B68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under </a:t>
            </a:r>
            <a:r>
              <a:rPr lang="en-US" dirty="0" err="1"/>
              <a:t>storey</a:t>
            </a:r>
            <a:r>
              <a:rPr lang="en-US" dirty="0"/>
              <a:t>…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C084BAC-B8AC-9587-6BA0-63C0BB59F1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412DF9F-11DA-888F-0A8B-FEB7F4B1CF7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F60A4D8-0952-DCCA-4846-BDE1EB47FA6B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11" descr="A lizard in the grass&#10;&#10;Description automatically generated with low confidence">
            <a:extLst>
              <a:ext uri="{FF2B5EF4-FFF2-40B4-BE49-F238E27FC236}">
                <a16:creationId xmlns:a16="http://schemas.microsoft.com/office/drawing/2014/main" id="{C0B8CDB7-F111-A183-846D-837EA3DF2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91039" y="1452860"/>
            <a:ext cx="3155508" cy="2366631"/>
          </a:xfrm>
          <a:prstGeom prst="rect">
            <a:avLst/>
          </a:prstGeom>
        </p:spPr>
      </p:pic>
      <p:pic>
        <p:nvPicPr>
          <p:cNvPr id="14" name="Picture 13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7B0D3706-2012-70EE-D639-8BD1E4B11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70056" y="1452859"/>
            <a:ext cx="3155510" cy="2366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255204-B3A7-29B4-2247-11DD89CD9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31154" y="1452859"/>
            <a:ext cx="3155509" cy="2366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483B68-739A-B880-0545-04D5D06FC498}"/>
              </a:ext>
            </a:extLst>
          </p:cNvPr>
          <p:cNvSpPr txBox="1"/>
          <p:nvPr/>
        </p:nvSpPr>
        <p:spPr>
          <a:xfrm>
            <a:off x="3453276" y="1505299"/>
            <a:ext cx="168164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Saves of an estimated 60 tCO2e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91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4EFA3-7E86-CA85-D75A-3A8E560EC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FA55593-B587-C338-D09D-33849E8FF8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821A9C9-CA21-4803-D079-BC43B445476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196DC0-0773-519E-93CF-D32323AA797B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2541068" y="615582"/>
            <a:ext cx="6602932" cy="4078009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Grasslands to support biodiversity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Low inputs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Select breed of cow to graze scrub and rough pasture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Tree ‘browsing’ for cattle welfare and habitat management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Optimal grazing system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7" name="Google Shape;168;p15" descr="A picture containing tree, outdoor, sky, person&#10;&#10;Description automatically generated">
            <a:extLst>
              <a:ext uri="{FF2B5EF4-FFF2-40B4-BE49-F238E27FC236}">
                <a16:creationId xmlns:a16="http://schemas.microsoft.com/office/drawing/2014/main" id="{52473AC3-E3D4-5E81-D6FC-8CDC073B7F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24334"/>
          <a:stretch/>
        </p:blipFill>
        <p:spPr>
          <a:xfrm rot="5400000">
            <a:off x="-723439" y="1564250"/>
            <a:ext cx="3828575" cy="218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46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8B852-A589-F008-8462-09DC4D7D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98E902-075C-A790-6A02-F09DD30FC65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19CA481-C449-F91B-38DF-16DC90E7A5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C889392-27CA-8CD3-0BF7-FA68FFB1BE1C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908761-6F1C-D485-E6B5-F92F4E0E1387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" name="Picture 11" descr="A person holding dirt in their hands&#10;&#10;Description automatically generated with medium confidence">
            <a:extLst>
              <a:ext uri="{FF2B5EF4-FFF2-40B4-BE49-F238E27FC236}">
                <a16:creationId xmlns:a16="http://schemas.microsoft.com/office/drawing/2014/main" id="{91FB8269-B8F9-0820-9F92-61757BD7F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82" y="1014958"/>
            <a:ext cx="3999607" cy="2999705"/>
          </a:xfrm>
          <a:prstGeom prst="rect">
            <a:avLst/>
          </a:prstGeom>
        </p:spPr>
      </p:pic>
      <p:pic>
        <p:nvPicPr>
          <p:cNvPr id="13" name="Picture 12" descr="A close-up of a person's feet in a puddle of water&#10;&#10;Description automatically generated with low confidence">
            <a:extLst>
              <a:ext uri="{FF2B5EF4-FFF2-40B4-BE49-F238E27FC236}">
                <a16:creationId xmlns:a16="http://schemas.microsoft.com/office/drawing/2014/main" id="{24F6AF1A-55B6-5005-BE17-8D8A489EE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760711" y="1014957"/>
            <a:ext cx="3968089" cy="297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75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851995-0566-7640-0977-2A9FB209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stability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A0B0A2-C0B4-549B-0244-DB25F39C7CD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44C2F61-0683-F851-B2C6-4B56A72627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2BDC6C97-36F4-D97C-BE17-7F79251806D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A3DCC41-9677-F589-F756-7405AB80D837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A picture containing indoor, dirty, old, open&#10;&#10;Description automatically generated">
            <a:extLst>
              <a:ext uri="{FF2B5EF4-FFF2-40B4-BE49-F238E27FC236}">
                <a16:creationId xmlns:a16="http://schemas.microsoft.com/office/drawing/2014/main" id="{75E1E5F7-329B-6092-7952-74D5C358D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8" t="12901" r="11557" b="7882"/>
          <a:stretch/>
        </p:blipFill>
        <p:spPr bwMode="auto">
          <a:xfrm>
            <a:off x="80578" y="1704334"/>
            <a:ext cx="2259952" cy="21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indoor, food, container, plastic&#10;&#10;Description automatically generated">
            <a:extLst>
              <a:ext uri="{FF2B5EF4-FFF2-40B4-BE49-F238E27FC236}">
                <a16:creationId xmlns:a16="http://schemas.microsoft.com/office/drawing/2014/main" id="{E9E9185A-300B-8275-B6B1-0E8C28308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8000"/>
                    </a14:imgEffect>
                  </a14:imgLayer>
                </a14:imgProps>
              </a:ext>
            </a:extLst>
          </a:blip>
          <a:srcRect l="5200" t="54941" r="68603" b="3523"/>
          <a:stretch/>
        </p:blipFill>
        <p:spPr>
          <a:xfrm rot="5400000">
            <a:off x="2976218" y="1583347"/>
            <a:ext cx="2056911" cy="2445949"/>
          </a:xfrm>
          <a:prstGeom prst="rect">
            <a:avLst/>
          </a:prstGeom>
        </p:spPr>
      </p:pic>
      <p:pic>
        <p:nvPicPr>
          <p:cNvPr id="8" name="Picture 7" descr="A picture containing indoor, food, container, plastic&#10;&#10;Description automatically generated">
            <a:extLst>
              <a:ext uri="{FF2B5EF4-FFF2-40B4-BE49-F238E27FC236}">
                <a16:creationId xmlns:a16="http://schemas.microsoft.com/office/drawing/2014/main" id="{497DB4F4-87E5-DC00-9D0F-5B83F4084F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571"/>
                    </a14:imgEffect>
                    <a14:imgEffect>
                      <a14:brightnessContrast bright="64000" contrast="-3000"/>
                    </a14:imgEffect>
                  </a14:imgLayer>
                </a14:imgProps>
              </a:ext>
            </a:extLst>
          </a:blip>
          <a:srcRect l="73492" t="55304" b="3325"/>
          <a:stretch/>
        </p:blipFill>
        <p:spPr>
          <a:xfrm rot="5400000">
            <a:off x="5940544" y="1601306"/>
            <a:ext cx="2071291" cy="242440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9B16311-FF85-556E-FEEC-D025E2ADC848}"/>
              </a:ext>
            </a:extLst>
          </p:cNvPr>
          <p:cNvSpPr/>
          <p:nvPr/>
        </p:nvSpPr>
        <p:spPr>
          <a:xfrm>
            <a:off x="454475" y="956804"/>
            <a:ext cx="7894865" cy="626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Increasingly unstable</a:t>
            </a:r>
            <a:endParaRPr lang="en-GB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22BF0-4ED9-7493-E582-1E8F6FEB6FF6}"/>
              </a:ext>
            </a:extLst>
          </p:cNvPr>
          <p:cNvSpPr txBox="1"/>
          <p:nvPr/>
        </p:nvSpPr>
        <p:spPr>
          <a:xfrm>
            <a:off x="399600" y="4188279"/>
            <a:ext cx="843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Scores	0			1 to 2			3 to 4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EB35A-3118-9195-DDCE-D76072A3B322}"/>
              </a:ext>
            </a:extLst>
          </p:cNvPr>
          <p:cNvSpPr/>
          <p:nvPr/>
        </p:nvSpPr>
        <p:spPr>
          <a:xfrm>
            <a:off x="5763985" y="1777996"/>
            <a:ext cx="2424409" cy="207129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922C6A-AAA7-F4EA-0E22-5950549CA980}"/>
              </a:ext>
            </a:extLst>
          </p:cNvPr>
          <p:cNvSpPr/>
          <p:nvPr/>
        </p:nvSpPr>
        <p:spPr>
          <a:xfrm>
            <a:off x="2786755" y="1763485"/>
            <a:ext cx="2424409" cy="207129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55C5F0-1D62-DB5E-E4BB-387B219D8204}"/>
              </a:ext>
            </a:extLst>
          </p:cNvPr>
          <p:cNvSpPr/>
          <p:nvPr/>
        </p:nvSpPr>
        <p:spPr>
          <a:xfrm>
            <a:off x="80579" y="1730660"/>
            <a:ext cx="2259950" cy="207129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282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A87E9-88E7-CCE7-737B-9F43D89F1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215922-2DD5-F901-6238-98C4EDC9622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28FDCAB-AC23-13D3-32A2-77004F349A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BC37B8-FE93-903D-5245-571A3863A49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9D9F8F-6546-D1EA-1F14-6BCEB5C04E0A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129000" y="1102659"/>
            <a:ext cx="2808820" cy="3724066"/>
          </a:xfrm>
        </p:spPr>
        <p:txBody>
          <a:bodyPr/>
          <a:lstStyle/>
          <a:p>
            <a:pPr marL="139700" indent="0">
              <a:buNone/>
            </a:pPr>
            <a:r>
              <a:rPr lang="en-US" sz="2000" dirty="0"/>
              <a:t>+ stable soil</a:t>
            </a:r>
          </a:p>
          <a:p>
            <a:pPr marL="139700" indent="0">
              <a:buNone/>
            </a:pPr>
            <a:endParaRPr lang="en-US" sz="2000" dirty="0"/>
          </a:p>
          <a:p>
            <a:pPr marL="139700" indent="0">
              <a:buNone/>
            </a:pPr>
            <a:r>
              <a:rPr lang="en-US" sz="2000" dirty="0"/>
              <a:t>+ captured nutrients</a:t>
            </a:r>
          </a:p>
          <a:p>
            <a:pPr marL="139700" indent="0">
              <a:buNone/>
            </a:pPr>
            <a:endParaRPr lang="en-US" sz="2000" dirty="0"/>
          </a:p>
          <a:p>
            <a:pPr marL="139700" indent="0">
              <a:buNone/>
            </a:pPr>
            <a:r>
              <a:rPr lang="en-US" sz="2000" dirty="0"/>
              <a:t>+ increase in soil carbon</a:t>
            </a:r>
          </a:p>
          <a:p>
            <a:pPr marL="139700" indent="0">
              <a:buNone/>
            </a:pPr>
            <a:endParaRPr lang="en-US" sz="2000" dirty="0"/>
          </a:p>
          <a:p>
            <a:pPr marL="139700" indent="0">
              <a:buNone/>
            </a:pPr>
            <a:r>
              <a:rPr lang="en-US" sz="2000" dirty="0"/>
              <a:t>+ better soil structure</a:t>
            </a:r>
            <a:endParaRPr lang="en-GB" sz="2000" dirty="0"/>
          </a:p>
        </p:txBody>
      </p:sp>
      <p:pic>
        <p:nvPicPr>
          <p:cNvPr id="7" name="Picture 6" descr="A picture containing grass, outdoor, herb, garden&#10;&#10;Description automatically generated">
            <a:extLst>
              <a:ext uri="{FF2B5EF4-FFF2-40B4-BE49-F238E27FC236}">
                <a16:creationId xmlns:a16="http://schemas.microsoft.com/office/drawing/2014/main" id="{985FBAA4-5207-92C1-79C8-925C44F30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26" y="1586626"/>
            <a:ext cx="3604399" cy="2703299"/>
          </a:xfrm>
          <a:prstGeom prst="rect">
            <a:avLst/>
          </a:prstGeom>
        </p:spPr>
      </p:pic>
      <p:pic>
        <p:nvPicPr>
          <p:cNvPr id="8" name="Picture 7" descr="A close up of grass&#10;&#10;Description automatically generated with low confidence">
            <a:extLst>
              <a:ext uri="{FF2B5EF4-FFF2-40B4-BE49-F238E27FC236}">
                <a16:creationId xmlns:a16="http://schemas.microsoft.com/office/drawing/2014/main" id="{A8EA937C-8A23-4E83-382D-82D43BEE2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32379" y="1586627"/>
            <a:ext cx="3604398" cy="27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01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FED8-3834-84D7-E471-A38F0022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Community networks and benchmarking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79B0504-572B-00BE-584B-49A20005F1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6F19D86-3F04-12A5-2973-767EE6FD491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DFF317-4717-3BD2-A2CA-54FA2DC0AE43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 descr="A group of people sitting on hay&#10;&#10;Description automatically generated with medium confidence">
            <a:extLst>
              <a:ext uri="{FF2B5EF4-FFF2-40B4-BE49-F238E27FC236}">
                <a16:creationId xmlns:a16="http://schemas.microsoft.com/office/drawing/2014/main" id="{D832BEB5-5995-0259-E777-E468CEB45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5" t="15907" r="7474"/>
          <a:stretch/>
        </p:blipFill>
        <p:spPr>
          <a:xfrm>
            <a:off x="1703672" y="990219"/>
            <a:ext cx="5130266" cy="36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63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86536-F25B-ADB3-2A99-44FA76B0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The basic rules of soil health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60DC0B2-21EB-05C6-0E56-5F5D88013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7E3B8A8-D30F-5EC9-2677-F510B6184DB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3864E2-2F58-8A4A-8EE2-60684CBD49DA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99600" y="1152475"/>
            <a:ext cx="6982977" cy="35824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Keep the soil covered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err="1"/>
              <a:t>Optimise</a:t>
            </a:r>
            <a:r>
              <a:rPr lang="en-US" sz="2400" dirty="0"/>
              <a:t> species diversity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 err="1"/>
              <a:t>Minimise</a:t>
            </a:r>
            <a:r>
              <a:rPr lang="en-US" sz="2400" dirty="0"/>
              <a:t> soil disturbance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Integrate livestock where possible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369513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8C496-A4ED-B7CF-2A64-4EF66E37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How can you help?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BA4D508-6056-7C13-9A52-4E848825B1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5E628ED-0F89-27AA-C1BC-799DA4311439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749331-AA97-4DCB-5A4C-EFC5BF356D01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99600" y="1152475"/>
            <a:ext cx="8329200" cy="2662237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Know where your food comes from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Support growers and farmers who are making an impact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Take responsibility for your own carbon emissions AND sequestration</a:t>
            </a:r>
          </a:p>
          <a:p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7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DFFDB-52E7-8FF0-765B-40D505A48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Communication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8A7AC6E-754D-AB68-534D-8F4DD53CAD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45A173-81E9-620C-7AF7-9A2D8C81DB3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E9E130-CFEF-2D5C-0BC6-771DB5ED4D00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220B1A-7658-3F34-5F12-D445F6884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6" t="22406" r="40947" b="7835"/>
          <a:stretch/>
        </p:blipFill>
        <p:spPr>
          <a:xfrm>
            <a:off x="399601" y="980874"/>
            <a:ext cx="3699108" cy="2763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184FC-9AB3-F138-6EBE-66F25B3F0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9" t="11171" r="41263" b="19071"/>
          <a:stretch/>
        </p:blipFill>
        <p:spPr>
          <a:xfrm>
            <a:off x="2043942" y="1760163"/>
            <a:ext cx="4127413" cy="31528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9EDB3C-5F92-1D80-CE4A-D7049AD61F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3" t="19070" r="40947" b="11172"/>
          <a:stretch/>
        </p:blipFill>
        <p:spPr>
          <a:xfrm>
            <a:off x="4372032" y="980874"/>
            <a:ext cx="4435030" cy="334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3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7"/>
          <p:cNvSpPr txBox="1">
            <a:spLocks noGrp="1"/>
          </p:cNvSpPr>
          <p:nvPr>
            <p:ph type="title" idx="2"/>
          </p:nvPr>
        </p:nvSpPr>
        <p:spPr>
          <a:xfrm>
            <a:off x="427033" y="155600"/>
            <a:ext cx="67053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None/>
            </a:pPr>
            <a:r>
              <a:rPr lang="en-US" dirty="0"/>
              <a:t>Thank you</a:t>
            </a:r>
            <a:endParaRPr dirty="0"/>
          </a:p>
        </p:txBody>
      </p:sp>
      <p:sp>
        <p:nvSpPr>
          <p:cNvPr id="299" name="Google Shape;299;p27"/>
          <p:cNvSpPr txBox="1">
            <a:spLocks noGrp="1"/>
          </p:cNvSpPr>
          <p:nvPr>
            <p:ph type="subTitle" idx="1"/>
          </p:nvPr>
        </p:nvSpPr>
        <p:spPr>
          <a:xfrm>
            <a:off x="454475" y="47404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</a:pPr>
            <a:endParaRPr/>
          </a:p>
        </p:txBody>
      </p:sp>
      <p:sp>
        <p:nvSpPr>
          <p:cNvPr id="300" name="Google Shape;300;p27"/>
          <p:cNvSpPr txBox="1">
            <a:spLocks noGrp="1"/>
          </p:cNvSpPr>
          <p:nvPr>
            <p:ph type="subTitle" idx="3"/>
          </p:nvPr>
        </p:nvSpPr>
        <p:spPr>
          <a:xfrm>
            <a:off x="6129000" y="4773775"/>
            <a:ext cx="2703300" cy="1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Poppins"/>
              <a:buNone/>
            </a:pPr>
            <a:endParaRPr/>
          </a:p>
        </p:txBody>
      </p:sp>
      <p:sp>
        <p:nvSpPr>
          <p:cNvPr id="301" name="Google Shape;301;p27"/>
          <p:cNvSpPr txBox="1">
            <a:spLocks noGrp="1"/>
          </p:cNvSpPr>
          <p:nvPr>
            <p:ph type="body" idx="4"/>
          </p:nvPr>
        </p:nvSpPr>
        <p:spPr>
          <a:xfrm>
            <a:off x="4969739" y="2740438"/>
            <a:ext cx="3895543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dirty="0">
                <a:solidFill>
                  <a:schemeClr val="tx1"/>
                </a:solidFill>
              </a:rPr>
              <a:t>Lottery Climate Action Fund</a:t>
            </a:r>
            <a:endParaRPr sz="1800" dirty="0">
              <a:solidFill>
                <a:schemeClr val="tx1"/>
              </a:solidFill>
            </a:endParaRPr>
          </a:p>
          <a:p>
            <a:pPr marL="139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dirty="0">
              <a:solidFill>
                <a:schemeClr val="tx1"/>
              </a:solidFill>
            </a:endParaRPr>
          </a:p>
        </p:txBody>
      </p:sp>
      <p:pic>
        <p:nvPicPr>
          <p:cNvPr id="302" name="Google Shape;302;p27" descr="A group of men eating ice cream&#10;&#10;Description automatically generated with medium confidence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8718" y="1032288"/>
            <a:ext cx="4554538" cy="34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1481" y="3436220"/>
            <a:ext cx="2276738" cy="11605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E8B74D-F8AB-8B05-BC1B-9EBCE1140300}"/>
              </a:ext>
            </a:extLst>
          </p:cNvPr>
          <p:cNvSpPr txBox="1"/>
          <p:nvPr/>
        </p:nvSpPr>
        <p:spPr>
          <a:xfrm>
            <a:off x="4833256" y="1046301"/>
            <a:ext cx="3895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Providing evidence, empowering farms, inspiring change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F9943-F7B6-A40F-28FC-E41D29E2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1B503C-2630-5174-86F6-5A8648659A9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A007B00-B371-60C9-9EE9-0247F3906C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9D04ACB-C7EA-1FFF-CCDC-91258D3AAD9F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105062-99A1-1ABD-C7B8-15C99FAE5439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 descr="A picture containing outdoor, water, flower, plant&#10;&#10;Description automatically generated">
            <a:extLst>
              <a:ext uri="{FF2B5EF4-FFF2-40B4-BE49-F238E27FC236}">
                <a16:creationId xmlns:a16="http://schemas.microsoft.com/office/drawing/2014/main" id="{38D52B44-3EB5-9E8B-CBAA-5CCAEC065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06125" y="794453"/>
            <a:ext cx="5146963" cy="386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91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15251" y="775864"/>
          <a:ext cx="8266911" cy="33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337780">
                <a:tc>
                  <a:txBody>
                    <a:bodyPr/>
                    <a:lstStyle/>
                    <a:p>
                      <a:r>
                        <a:rPr lang="en-US" sz="1100" dirty="0"/>
                        <a:t>Heating oil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2000 </a:t>
                      </a:r>
                      <a:r>
                        <a:rPr lang="en-US" sz="1100" dirty="0" err="1"/>
                        <a:t>litres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6136kg</a:t>
                      </a:r>
                      <a:r>
                        <a:rPr lang="en-US" sz="1100" baseline="0" dirty="0"/>
                        <a:t> carbon dioxide equivalent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15251" y="1107766"/>
          <a:ext cx="8266911" cy="289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289292">
                <a:tc>
                  <a:txBody>
                    <a:bodyPr/>
                    <a:lstStyle/>
                    <a:p>
                      <a:r>
                        <a:rPr lang="en-US" sz="1100" dirty="0"/>
                        <a:t>Petrol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10,000 </a:t>
                      </a:r>
                      <a:r>
                        <a:rPr lang="en-US" sz="1100" dirty="0" err="1"/>
                        <a:t>litres</a:t>
                      </a:r>
                      <a:r>
                        <a:rPr lang="en-US" sz="1100" dirty="0"/>
                        <a:t>, 45miles/gallon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2676 kg</a:t>
                      </a:r>
                      <a:r>
                        <a:rPr lang="en-US" sz="1100" baseline="0" dirty="0"/>
                        <a:t> carbon dioxide equivalent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15251" y="1408500"/>
          <a:ext cx="8266911" cy="264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264035">
                <a:tc>
                  <a:txBody>
                    <a:bodyPr/>
                    <a:lstStyle/>
                    <a:p>
                      <a:r>
                        <a:rPr lang="en-US" sz="1100" dirty="0"/>
                        <a:t>Diesel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10,000 </a:t>
                      </a:r>
                      <a:r>
                        <a:rPr lang="en-US" sz="1100" dirty="0" err="1"/>
                        <a:t>litres</a:t>
                      </a:r>
                      <a:r>
                        <a:rPr lang="en-US" sz="1100" dirty="0"/>
                        <a:t>,</a:t>
                      </a:r>
                      <a:r>
                        <a:rPr lang="en-US" sz="1100" baseline="0" dirty="0"/>
                        <a:t> 50 miles/gallon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57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kg</a:t>
                      </a:r>
                      <a:r>
                        <a:rPr lang="en-US" sz="1100" baseline="0" dirty="0"/>
                        <a:t> carbon dioxide equivalent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15251" y="4101017"/>
          <a:ext cx="8266911" cy="264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26450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Trees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 Broadleaf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(beech) 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1000 kg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carbon dioxide equivalent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15251" y="2131420"/>
          <a:ext cx="8266911" cy="403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Lawn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65 square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metres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assume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0.1% increase in SOM in 5 years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20 kg carbon dioxide equivalent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15251" y="2601869"/>
          <a:ext cx="8266911" cy="403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Flower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beds (very shrubby)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100 square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metres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assume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0.5% increase in SOM in 5 years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90 kg carbon dioxide equivalent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15251" y="3081929"/>
          <a:ext cx="8266911" cy="57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Allotment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375 square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metres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assume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0.5% increase in SOM in 5 years (heavier soil)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3590 kg carbon dioxide equivalent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5251" y="3767434"/>
          <a:ext cx="8266911" cy="314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31439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Hedgerow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25m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large growth 2 m width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110 kg carbon dioxide equivalent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260049"/>
              </p:ext>
            </p:extLst>
          </p:nvPr>
        </p:nvGraphicFramePr>
        <p:xfrm>
          <a:off x="515251" y="1760421"/>
          <a:ext cx="8266911" cy="236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Total emissions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9,667 Kg carbon dioxide equivalent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633407"/>
              </p:ext>
            </p:extLst>
          </p:nvPr>
        </p:nvGraphicFramePr>
        <p:xfrm>
          <a:off x="515251" y="4702477"/>
          <a:ext cx="8266911" cy="2640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26403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Total sequestration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4814 Kg carbon dioxide equivalent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15251" y="441023"/>
          <a:ext cx="8266911" cy="337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337780">
                <a:tc>
                  <a:txBody>
                    <a:bodyPr/>
                    <a:lstStyle/>
                    <a:p>
                      <a:r>
                        <a:rPr lang="en-US" sz="1100"/>
                        <a:t>Electricity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11200kWh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798kg</a:t>
                      </a:r>
                      <a:r>
                        <a:rPr lang="en-US" sz="1100" baseline="0" dirty="0"/>
                        <a:t> carbon dioxide equivalent</a:t>
                      </a:r>
                      <a:endParaRPr lang="en-GB" sz="1100" dirty="0"/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A4EA5A8-ED7F-57B4-EC64-389A77C8B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925883"/>
              </p:ext>
            </p:extLst>
          </p:nvPr>
        </p:nvGraphicFramePr>
        <p:xfrm>
          <a:off x="515250" y="4401747"/>
          <a:ext cx="8266911" cy="264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5637">
                  <a:extLst>
                    <a:ext uri="{9D8B030D-6E8A-4147-A177-3AD203B41FA5}">
                      <a16:colId xmlns:a16="http://schemas.microsoft.com/office/drawing/2014/main" val="666455455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3861418496"/>
                    </a:ext>
                  </a:extLst>
                </a:gridCol>
                <a:gridCol w="2755637">
                  <a:extLst>
                    <a:ext uri="{9D8B030D-6E8A-4147-A177-3AD203B41FA5}">
                      <a16:colId xmlns:a16="http://schemas.microsoft.com/office/drawing/2014/main" val="101825098"/>
                    </a:ext>
                  </a:extLst>
                </a:gridCol>
              </a:tblGrid>
              <a:tr h="26450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Young trees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 4 willow + 1 oak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4.4 kg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carbon dioxide equivalent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436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483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3C192-85A9-7FB0-B447-AC7B0BD25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B50C5D-8BEC-7527-3E35-497F653053F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9AF11B8-77C5-CFAB-0AEC-BAB26DA758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F4352D8-BD5E-0496-84F2-5B5ED9BC2309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0B50F5-D9D4-972A-5184-ADED405A77F9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9" descr="A hand with a bug on it&#10;&#10;Description automatically generated with medium confidence">
            <a:extLst>
              <a:ext uri="{FF2B5EF4-FFF2-40B4-BE49-F238E27FC236}">
                <a16:creationId xmlns:a16="http://schemas.microsoft.com/office/drawing/2014/main" id="{80A9F34F-F638-F607-73F0-10EEFBD61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4585" y="1545385"/>
            <a:ext cx="3553475" cy="2665106"/>
          </a:xfrm>
          <a:prstGeom prst="rect">
            <a:avLst/>
          </a:prstGeom>
        </p:spPr>
      </p:pic>
      <p:pic>
        <p:nvPicPr>
          <p:cNvPr id="12" name="Picture 11" descr="A group of bugs in the dirt&#10;&#10;Description automatically generated with low confidence">
            <a:extLst>
              <a:ext uri="{FF2B5EF4-FFF2-40B4-BE49-F238E27FC236}">
                <a16:creationId xmlns:a16="http://schemas.microsoft.com/office/drawing/2014/main" id="{5BCA8E1A-56CE-27BF-0C99-4C80C0A0B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0115" y="1562983"/>
            <a:ext cx="3553475" cy="2665106"/>
          </a:xfrm>
          <a:prstGeom prst="rect">
            <a:avLst/>
          </a:prstGeom>
        </p:spPr>
      </p:pic>
      <p:pic>
        <p:nvPicPr>
          <p:cNvPr id="14" name="Picture 13" descr="A group of cows in a field&#10;&#10;Description automatically generated with medium confidence">
            <a:extLst>
              <a:ext uri="{FF2B5EF4-FFF2-40B4-BE49-F238E27FC236}">
                <a16:creationId xmlns:a16="http://schemas.microsoft.com/office/drawing/2014/main" id="{C8D781CB-9C9D-E427-5583-C3F685A0C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406"/>
          <a:stretch/>
        </p:blipFill>
        <p:spPr>
          <a:xfrm>
            <a:off x="6129001" y="1082782"/>
            <a:ext cx="2590750" cy="36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4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F7C2B1-AA53-E90B-470C-DA01115C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The National Lottery’s Climate Action Fund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D81E291-AD7E-90DB-BC09-16644F2E4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6FE9090-0FC5-054B-DCDA-865AE51C61E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587945-6999-2793-B583-FA4C6332BEB6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591000" y="747056"/>
            <a:ext cx="7825701" cy="1317253"/>
          </a:xfrm>
        </p:spPr>
        <p:txBody>
          <a:bodyPr/>
          <a:lstStyle/>
          <a:p>
            <a:pPr marL="139700" indent="0">
              <a:buNone/>
            </a:pPr>
            <a:r>
              <a:rPr lang="en-US" sz="1600" dirty="0"/>
              <a:t>“Climate change is everyone’s business”</a:t>
            </a:r>
          </a:p>
          <a:p>
            <a:pPr marL="139700" indent="0">
              <a:buNone/>
            </a:pPr>
            <a:endParaRPr lang="en-US" sz="1600" dirty="0"/>
          </a:p>
          <a:p>
            <a:pPr marL="139700" indent="0">
              <a:buNone/>
            </a:pPr>
            <a:r>
              <a:rPr lang="en-US" sz="1600" dirty="0"/>
              <a:t>Farm Net Zero is the first Lottery project that has recognized the Farming Community</a:t>
            </a:r>
            <a:endParaRPr lang="en-GB" sz="1600" dirty="0"/>
          </a:p>
        </p:txBody>
      </p:sp>
      <p:pic>
        <p:nvPicPr>
          <p:cNvPr id="10" name="Google Shape;169;p15" descr="A group of people looking at a small animal&#10;&#10;Description automatically generated with low confidence">
            <a:extLst>
              <a:ext uri="{FF2B5EF4-FFF2-40B4-BE49-F238E27FC236}">
                <a16:creationId xmlns:a16="http://schemas.microsoft.com/office/drawing/2014/main" id="{958630AD-B8CE-F890-01E4-CCF6A0FED3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8981" r="10448"/>
          <a:stretch/>
        </p:blipFill>
        <p:spPr>
          <a:xfrm>
            <a:off x="610132" y="2049361"/>
            <a:ext cx="2391986" cy="222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0;p17" descr="A group of people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8A35C5AD-8C40-130F-2407-67ED601FFD2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6001" y="2049361"/>
            <a:ext cx="3289996" cy="222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1;p4" descr="A picture containing grass, outdoor, mammal&#10;&#10;Description automatically generated">
            <a:extLst>
              <a:ext uri="{FF2B5EF4-FFF2-40B4-BE49-F238E27FC236}">
                <a16:creationId xmlns:a16="http://schemas.microsoft.com/office/drawing/2014/main" id="{18713604-41F7-5441-F5B7-D89AA26EF2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4048" b="13070"/>
          <a:stretch/>
        </p:blipFill>
        <p:spPr>
          <a:xfrm rot="5400000">
            <a:off x="6454978" y="2314263"/>
            <a:ext cx="2226624" cy="1696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151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Poppins SemiBold"/>
              <a:buNone/>
            </a:pPr>
            <a:r>
              <a:rPr lang="en-US" dirty="0"/>
              <a:t>Knowledge sharing</a:t>
            </a:r>
            <a:endParaRPr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262C58F-1C60-FBFE-64D6-C7AFF34D30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A109B2E-D890-F89D-C0A6-6A0971124271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E89F91-A539-B27D-47AB-D571C18FBE99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31127" y="863550"/>
            <a:ext cx="8329200" cy="34164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8" name="Google Shape;48;p7" descr="A picture containing g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7425" y="1597177"/>
            <a:ext cx="3494283" cy="262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 descr="A picture containing tree, outdoor, person, do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862180" y="1597176"/>
            <a:ext cx="3468320" cy="262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 descr="A picture containing in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644295" y="1596466"/>
            <a:ext cx="3489219" cy="260124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/>
          <p:nvPr/>
        </p:nvSpPr>
        <p:spPr>
          <a:xfrm>
            <a:off x="3299702" y="1152475"/>
            <a:ext cx="2620713" cy="3489218"/>
          </a:xfrm>
          <a:prstGeom prst="rect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6088285" y="1169413"/>
            <a:ext cx="2620713" cy="3485262"/>
          </a:xfrm>
          <a:prstGeom prst="rect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3673" y="1160391"/>
            <a:ext cx="2601250" cy="3472361"/>
          </a:xfrm>
          <a:prstGeom prst="rect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CC69-94F9-424A-7D8F-3FD70D4E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Why?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7A1A29-F917-7683-4FF5-4FA389E20F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BAA4FCF-F3D5-7393-E431-3E19FFC056E4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C31335-EAF1-AB54-6AB5-7672A6E1D5EE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339580" y="840888"/>
            <a:ext cx="8302714" cy="3060295"/>
          </a:xfrm>
        </p:spPr>
        <p:txBody>
          <a:bodyPr/>
          <a:lstStyle/>
          <a:p>
            <a:pPr marL="139700" indent="0">
              <a:buNone/>
            </a:pPr>
            <a:r>
              <a:rPr lang="en-US" sz="2000" dirty="0"/>
              <a:t>Reduction in carbon footprint increases farmers </a:t>
            </a:r>
            <a:r>
              <a:rPr lang="en-US" sz="2000" b="1" dirty="0"/>
              <a:t>resilience</a:t>
            </a:r>
          </a:p>
          <a:p>
            <a:endParaRPr lang="en-US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Withstand climatic and economic stresses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b="1" dirty="0"/>
              <a:t>Recover rapidly</a:t>
            </a:r>
          </a:p>
          <a:p>
            <a:pPr marL="13970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pPr lvl="2"/>
            <a:endParaRPr lang="en-GB" dirty="0"/>
          </a:p>
          <a:p>
            <a:pPr marL="0" lvl="2" indent="0">
              <a:buNone/>
            </a:pPr>
            <a:endParaRPr lang="en-US" dirty="0"/>
          </a:p>
        </p:txBody>
      </p:sp>
      <p:pic>
        <p:nvPicPr>
          <p:cNvPr id="3074" name="Picture 2" descr="Forgotten land exposed as Cornwall's largest reservoir dries up - Cornwall  Live">
            <a:extLst>
              <a:ext uri="{FF2B5EF4-FFF2-40B4-BE49-F238E27FC236}">
                <a16:creationId xmlns:a16="http://schemas.microsoft.com/office/drawing/2014/main" id="{CF65F318-DAEE-6D8C-6E8C-9FBD7EC54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6" y="2691613"/>
            <a:ext cx="2910458" cy="193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Boscastle floods that struck 14 years ago and devastated a Cornwall  village - Cornwall Live">
            <a:extLst>
              <a:ext uri="{FF2B5EF4-FFF2-40B4-BE49-F238E27FC236}">
                <a16:creationId xmlns:a16="http://schemas.microsoft.com/office/drawing/2014/main" id="{D27DA2C4-49AD-C2F2-A4DE-20331089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404" y="2691611"/>
            <a:ext cx="2586543" cy="193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ag of Ukraine | Blue and Yellow | History | Symbolism |The Flag Institute">
            <a:extLst>
              <a:ext uri="{FF2B5EF4-FFF2-40B4-BE49-F238E27FC236}">
                <a16:creationId xmlns:a16="http://schemas.microsoft.com/office/drawing/2014/main" id="{2BCA6533-A8DB-EBF0-E195-87980AC31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3"/>
          <a:stretch/>
        </p:blipFill>
        <p:spPr bwMode="auto">
          <a:xfrm>
            <a:off x="6620417" y="2691611"/>
            <a:ext cx="2025333" cy="193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9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F5CB-72DE-4082-C534-59C60EA08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The simple equation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9F00B59-9B3E-ED22-5419-C27DA19A63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996B369-1CAF-167B-4C69-6C47066CC3D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EF2451DE-17E4-B867-E854-D178ED0483CD}"/>
              </a:ext>
            </a:extLst>
          </p:cNvPr>
          <p:cNvSpPr/>
          <p:nvPr/>
        </p:nvSpPr>
        <p:spPr>
          <a:xfrm>
            <a:off x="2842260" y="1299210"/>
            <a:ext cx="1196340" cy="2545080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9410E6FC-F1FF-8992-633E-77DD69F64BD2}"/>
              </a:ext>
            </a:extLst>
          </p:cNvPr>
          <p:cNvSpPr/>
          <p:nvPr/>
        </p:nvSpPr>
        <p:spPr>
          <a:xfrm rot="10800000">
            <a:off x="5204462" y="1335405"/>
            <a:ext cx="1196340" cy="254508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E6DF36-7DD7-5BE9-11CA-E2851F0B2F76}"/>
              </a:ext>
            </a:extLst>
          </p:cNvPr>
          <p:cNvSpPr txBox="1"/>
          <p:nvPr/>
        </p:nvSpPr>
        <p:spPr>
          <a:xfrm>
            <a:off x="3440430" y="781406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Atmosphere</a:t>
            </a:r>
            <a:endParaRPr lang="en-GB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4D377C-E5CF-E8F5-F6A5-E5A823E7A8F1}"/>
              </a:ext>
            </a:extLst>
          </p:cNvPr>
          <p:cNvSpPr txBox="1"/>
          <p:nvPr/>
        </p:nvSpPr>
        <p:spPr>
          <a:xfrm>
            <a:off x="4209398" y="3423764"/>
            <a:ext cx="8242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Soil</a:t>
            </a:r>
            <a:endParaRPr lang="en-GB" sz="3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BCE3D-285A-F21A-53B7-8F5FC8963BD4}"/>
              </a:ext>
            </a:extLst>
          </p:cNvPr>
          <p:cNvSpPr txBox="1"/>
          <p:nvPr/>
        </p:nvSpPr>
        <p:spPr>
          <a:xfrm>
            <a:off x="454475" y="2217218"/>
            <a:ext cx="238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Fossil fuels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8B0A9-FCC9-F47D-2687-89B9207371A5}"/>
              </a:ext>
            </a:extLst>
          </p:cNvPr>
          <p:cNvSpPr txBox="1"/>
          <p:nvPr/>
        </p:nvSpPr>
        <p:spPr>
          <a:xfrm>
            <a:off x="6532415" y="2146279"/>
            <a:ext cx="2387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Photosynthesis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98138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B84E-E946-B3DE-237E-86263E278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00" y="133517"/>
            <a:ext cx="8520600" cy="538579"/>
          </a:xfrm>
        </p:spPr>
        <p:txBody>
          <a:bodyPr/>
          <a:lstStyle/>
          <a:p>
            <a:r>
              <a:rPr lang="en-US" dirty="0"/>
              <a:t>Global warming potential of different gases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6D9C082-D80A-95F2-0F7D-538499F707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9F27014-1FD7-FDC2-6C3A-1BAE0451433D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Blue T Shirt Pictures | Download Free Images on Unsplash">
            <a:extLst>
              <a:ext uri="{FF2B5EF4-FFF2-40B4-BE49-F238E27FC236}">
                <a16:creationId xmlns:a16="http://schemas.microsoft.com/office/drawing/2014/main" id="{C8530752-CF12-BB40-2854-580E92A14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0" y="1020175"/>
            <a:ext cx="3157775" cy="35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lo Ralph Lauren blue Cotton Cable-Knit Sweater | Harrods UK">
            <a:extLst>
              <a:ext uri="{FF2B5EF4-FFF2-40B4-BE49-F238E27FC236}">
                <a16:creationId xmlns:a16="http://schemas.microsoft.com/office/drawing/2014/main" id="{1DF4BCEC-CAA0-A1BA-5F7D-AB0887C8E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77" y="1275883"/>
            <a:ext cx="3076850" cy="349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ivre Blanc Quilted Faux Fur 2021 | Jackets | Snowtrax">
            <a:extLst>
              <a:ext uri="{FF2B5EF4-FFF2-40B4-BE49-F238E27FC236}">
                <a16:creationId xmlns:a16="http://schemas.microsoft.com/office/drawing/2014/main" id="{7E2A1208-43FE-4728-479C-5018C9422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r="16436"/>
          <a:stretch/>
        </p:blipFill>
        <p:spPr bwMode="auto">
          <a:xfrm>
            <a:off x="5902191" y="672096"/>
            <a:ext cx="2842209" cy="42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A626CC-2EE7-6D42-3624-29233FF316A0}"/>
              </a:ext>
            </a:extLst>
          </p:cNvPr>
          <p:cNvSpPr txBox="1"/>
          <p:nvPr/>
        </p:nvSpPr>
        <p:spPr>
          <a:xfrm>
            <a:off x="892507" y="2094696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haroni" panose="02010803020104030203" pitchFamily="2" charset="-79"/>
                <a:cs typeface="Aharoni" panose="02010803020104030203" pitchFamily="2" charset="-79"/>
              </a:rPr>
              <a:t>Carbon dioxide</a:t>
            </a:r>
            <a:endParaRPr lang="en-GB" sz="1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055C8-91BB-9F5F-8622-EA8A77273937}"/>
              </a:ext>
            </a:extLst>
          </p:cNvPr>
          <p:cNvSpPr txBox="1"/>
          <p:nvPr/>
        </p:nvSpPr>
        <p:spPr>
          <a:xfrm>
            <a:off x="3818164" y="2015048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Methane</a:t>
            </a:r>
            <a:endParaRPr lang="en-GB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949310-6AA2-2A90-F443-6682A9BB3952}"/>
              </a:ext>
            </a:extLst>
          </p:cNvPr>
          <p:cNvSpPr txBox="1"/>
          <p:nvPr/>
        </p:nvSpPr>
        <p:spPr>
          <a:xfrm>
            <a:off x="6765421" y="2307437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Nitrous</a:t>
            </a:r>
          </a:p>
          <a:p>
            <a:r>
              <a:rPr lang="en-US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oxide</a:t>
            </a:r>
            <a:endParaRPr lang="en-GB" sz="24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8702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FNZ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573</Words>
  <Application>Microsoft Office PowerPoint</Application>
  <PresentationFormat>On-screen Show (16:9)</PresentationFormat>
  <Paragraphs>142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Aharoni</vt:lpstr>
      <vt:lpstr>Poppins SemiBold</vt:lpstr>
      <vt:lpstr>Poppins Medium</vt:lpstr>
      <vt:lpstr>Poppins ExtraLight</vt:lpstr>
      <vt:lpstr>Poppins Light</vt:lpstr>
      <vt:lpstr>Arial</vt:lpstr>
      <vt:lpstr>Poppins</vt:lpstr>
      <vt:lpstr>Wingdings</vt:lpstr>
      <vt:lpstr>FNZ Theme</vt:lpstr>
      <vt:lpstr>Reducing on-farm emission in Cornwall through a community network</vt:lpstr>
      <vt:lpstr>Why farming</vt:lpstr>
      <vt:lpstr>PowerPoint Presentation</vt:lpstr>
      <vt:lpstr>PowerPoint Presentation</vt:lpstr>
      <vt:lpstr>The National Lottery’s Climate Action Fund</vt:lpstr>
      <vt:lpstr>Knowledge sharing</vt:lpstr>
      <vt:lpstr>Why?</vt:lpstr>
      <vt:lpstr>The simple equation</vt:lpstr>
      <vt:lpstr>Global warming potential of different gases</vt:lpstr>
      <vt:lpstr>Global Warming Potential</vt:lpstr>
      <vt:lpstr>PowerPoint Presentation</vt:lpstr>
      <vt:lpstr>Linking the numbers to on-farm practice</vt:lpstr>
      <vt:lpstr>The four big emitters</vt:lpstr>
      <vt:lpstr>PowerPoint Presentation</vt:lpstr>
      <vt:lpstr>How do we measure change?</vt:lpstr>
      <vt:lpstr>The Farm Carbon Calculator</vt:lpstr>
      <vt:lpstr>How carbon calculations work</vt:lpstr>
      <vt:lpstr>How to offset emissions</vt:lpstr>
      <vt:lpstr>Maize</vt:lpstr>
      <vt:lpstr>The under storey…</vt:lpstr>
      <vt:lpstr>PowerPoint Presentation</vt:lpstr>
      <vt:lpstr>PowerPoint Presentation</vt:lpstr>
      <vt:lpstr>Soil stability</vt:lpstr>
      <vt:lpstr>PowerPoint Presentation</vt:lpstr>
      <vt:lpstr>Community networks and benchmarking</vt:lpstr>
      <vt:lpstr>The basic rules of soil health</vt:lpstr>
      <vt:lpstr>How can you help?</vt:lpstr>
      <vt:lpstr>Communication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Progress!</dc:title>
  <dc:creator>Hannah Jones</dc:creator>
  <cp:lastModifiedBy>Hannah Jones</cp:lastModifiedBy>
  <cp:revision>9</cp:revision>
  <dcterms:modified xsi:type="dcterms:W3CDTF">2023-05-15T11:44:40Z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0x010100B287D4734B3AB547A52E6B8D5B44ABD8</vt:lpwstr>
  </property>
</Properties>
</file>