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82" r:id="rId2"/>
    <p:sldId id="257" r:id="rId3"/>
    <p:sldId id="284" r:id="rId4"/>
    <p:sldId id="262" r:id="rId5"/>
    <p:sldId id="258" r:id="rId6"/>
    <p:sldId id="29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61119"/>
  </p:normalViewPr>
  <p:slideViewPr>
    <p:cSldViewPr snapToGrid="0">
      <p:cViewPr varScale="1">
        <p:scale>
          <a:sx n="43" d="100"/>
          <a:sy n="43" d="100"/>
        </p:scale>
        <p:origin x="912" y="36"/>
      </p:cViewPr>
      <p:guideLst/>
    </p:cSldViewPr>
  </p:slideViewPr>
  <p:notesTextViewPr>
    <p:cViewPr>
      <p:scale>
        <a:sx n="1" d="1"/>
        <a:sy n="1" d="1"/>
      </p:scale>
      <p:origin x="0" y="0"/>
    </p:cViewPr>
  </p:notesTextViewPr>
  <p:notesViewPr>
    <p:cSldViewPr snapToGrid="0">
      <p:cViewPr varScale="1">
        <p:scale>
          <a:sx n="94" d="100"/>
          <a:sy n="94" d="100"/>
        </p:scale>
        <p:origin x="405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et, Fatma" userId="12fd1b05-e406-4392-a333-e696322695cb" providerId="ADAL" clId="{1D14AEF4-3188-244A-8C7B-9BC94E37D871}"/>
    <pc:docChg chg="modSld">
      <pc:chgData name="Sabet, Fatma" userId="12fd1b05-e406-4392-a333-e696322695cb" providerId="ADAL" clId="{1D14AEF4-3188-244A-8C7B-9BC94E37D871}" dt="2023-05-16T06:02:39.714" v="92" actId="20577"/>
      <pc:docMkLst>
        <pc:docMk/>
      </pc:docMkLst>
      <pc:sldChg chg="modNotesTx">
        <pc:chgData name="Sabet, Fatma" userId="12fd1b05-e406-4392-a333-e696322695cb" providerId="ADAL" clId="{1D14AEF4-3188-244A-8C7B-9BC94E37D871}" dt="2023-05-16T06:02:00.367" v="69" actId="20577"/>
        <pc:sldMkLst>
          <pc:docMk/>
          <pc:sldMk cId="2948245089" sldId="258"/>
        </pc:sldMkLst>
      </pc:sldChg>
      <pc:sldChg chg="modNotesTx">
        <pc:chgData name="Sabet, Fatma" userId="12fd1b05-e406-4392-a333-e696322695cb" providerId="ADAL" clId="{1D14AEF4-3188-244A-8C7B-9BC94E37D871}" dt="2023-05-16T06:02:39.714" v="92" actId="20577"/>
        <pc:sldMkLst>
          <pc:docMk/>
          <pc:sldMk cId="310351405" sldId="25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B98C2-79A1-46DC-84E8-4DC181C2460C}"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53287C31-D51C-47ED-9476-001BB1E1FB78}">
      <dgm:prSet phldrT="[Text]"/>
      <dgm:spPr>
        <a:solidFill>
          <a:schemeClr val="accent3">
            <a:alpha val="50000"/>
          </a:schemeClr>
        </a:solidFill>
      </dgm:spPr>
      <dgm:t>
        <a:bodyPr/>
        <a:lstStyle/>
        <a:p>
          <a:r>
            <a:rPr lang="en-GB" dirty="0"/>
            <a:t>Childhood obesity</a:t>
          </a:r>
        </a:p>
      </dgm:t>
    </dgm:pt>
    <dgm:pt modelId="{C64B140A-10C0-40FD-BABB-6030BCE0F9D1}" type="parTrans" cxnId="{8A85FA9E-2C81-492A-9B3E-39178797EC7F}">
      <dgm:prSet/>
      <dgm:spPr/>
      <dgm:t>
        <a:bodyPr/>
        <a:lstStyle/>
        <a:p>
          <a:endParaRPr lang="en-GB"/>
        </a:p>
      </dgm:t>
    </dgm:pt>
    <dgm:pt modelId="{5179FD3D-13A0-486A-836D-1EDBCA828BD8}" type="sibTrans" cxnId="{8A85FA9E-2C81-492A-9B3E-39178797EC7F}">
      <dgm:prSet/>
      <dgm:spPr/>
      <dgm:t>
        <a:bodyPr/>
        <a:lstStyle/>
        <a:p>
          <a:endParaRPr lang="en-GB"/>
        </a:p>
      </dgm:t>
    </dgm:pt>
    <dgm:pt modelId="{E2ECDB57-B79B-4A49-A2AE-D969C15FBF69}">
      <dgm:prSet phldrT="[Text]"/>
      <dgm:spPr>
        <a:solidFill>
          <a:schemeClr val="accent4">
            <a:alpha val="50000"/>
          </a:schemeClr>
        </a:solidFill>
      </dgm:spPr>
      <dgm:t>
        <a:bodyPr/>
        <a:lstStyle/>
        <a:p>
          <a:r>
            <a:rPr lang="en-GB" dirty="0"/>
            <a:t>Planetary health</a:t>
          </a:r>
        </a:p>
      </dgm:t>
    </dgm:pt>
    <dgm:pt modelId="{8710FD2C-311D-472E-9136-7F9D17F3C4C5}" type="parTrans" cxnId="{A3382BF6-0FC2-4E85-A39F-F8EEEDD11654}">
      <dgm:prSet/>
      <dgm:spPr/>
      <dgm:t>
        <a:bodyPr/>
        <a:lstStyle/>
        <a:p>
          <a:endParaRPr lang="en-GB"/>
        </a:p>
      </dgm:t>
    </dgm:pt>
    <dgm:pt modelId="{D879D269-EC41-45A6-A534-9417CB0D727E}" type="sibTrans" cxnId="{A3382BF6-0FC2-4E85-A39F-F8EEEDD11654}">
      <dgm:prSet/>
      <dgm:spPr/>
      <dgm:t>
        <a:bodyPr/>
        <a:lstStyle/>
        <a:p>
          <a:endParaRPr lang="en-GB"/>
        </a:p>
      </dgm:t>
    </dgm:pt>
    <dgm:pt modelId="{5C145219-6AA5-4410-969D-4DFD5CA6968A}">
      <dgm:prSet phldrT="[Text]"/>
      <dgm:spPr>
        <a:solidFill>
          <a:schemeClr val="accent2">
            <a:alpha val="50000"/>
          </a:schemeClr>
        </a:solidFill>
      </dgm:spPr>
      <dgm:t>
        <a:bodyPr/>
        <a:lstStyle/>
        <a:p>
          <a:r>
            <a:rPr lang="en-GB" dirty="0"/>
            <a:t>Childhood poverty</a:t>
          </a:r>
        </a:p>
      </dgm:t>
    </dgm:pt>
    <dgm:pt modelId="{F52643D2-729F-4E30-A9DC-B3E58FDD7B25}" type="parTrans" cxnId="{0BD07FDE-D759-4341-8D28-95A2FE24F7D0}">
      <dgm:prSet/>
      <dgm:spPr/>
      <dgm:t>
        <a:bodyPr/>
        <a:lstStyle/>
        <a:p>
          <a:endParaRPr lang="en-GB"/>
        </a:p>
      </dgm:t>
    </dgm:pt>
    <dgm:pt modelId="{750691E2-8532-44C3-AFA0-F9B35C708D58}" type="sibTrans" cxnId="{0BD07FDE-D759-4341-8D28-95A2FE24F7D0}">
      <dgm:prSet/>
      <dgm:spPr/>
      <dgm:t>
        <a:bodyPr/>
        <a:lstStyle/>
        <a:p>
          <a:endParaRPr lang="en-GB"/>
        </a:p>
      </dgm:t>
    </dgm:pt>
    <dgm:pt modelId="{30D08D90-E278-4C6B-9E77-BFAF621A1B69}" type="pres">
      <dgm:prSet presAssocID="{45FB98C2-79A1-46DC-84E8-4DC181C2460C}" presName="Name0" presStyleCnt="0">
        <dgm:presLayoutVars>
          <dgm:chMax val="7"/>
          <dgm:dir/>
          <dgm:resizeHandles val="exact"/>
        </dgm:presLayoutVars>
      </dgm:prSet>
      <dgm:spPr/>
    </dgm:pt>
    <dgm:pt modelId="{6ADBB473-C8BB-4E6C-B813-39C89306E0CE}" type="pres">
      <dgm:prSet presAssocID="{45FB98C2-79A1-46DC-84E8-4DC181C2460C}" presName="ellipse1" presStyleLbl="vennNode1" presStyleIdx="0" presStyleCnt="3" custLinFactNeighborX="11691" custLinFactNeighborY="875">
        <dgm:presLayoutVars>
          <dgm:bulletEnabled val="1"/>
        </dgm:presLayoutVars>
      </dgm:prSet>
      <dgm:spPr/>
      <dgm:t>
        <a:bodyPr/>
        <a:lstStyle/>
        <a:p>
          <a:endParaRPr lang="en-US"/>
        </a:p>
      </dgm:t>
    </dgm:pt>
    <dgm:pt modelId="{B05CB200-E3DF-4946-B517-601267C272C7}" type="pres">
      <dgm:prSet presAssocID="{45FB98C2-79A1-46DC-84E8-4DC181C2460C}" presName="ellipse2" presStyleLbl="vennNode1" presStyleIdx="1" presStyleCnt="3">
        <dgm:presLayoutVars>
          <dgm:bulletEnabled val="1"/>
        </dgm:presLayoutVars>
      </dgm:prSet>
      <dgm:spPr/>
      <dgm:t>
        <a:bodyPr/>
        <a:lstStyle/>
        <a:p>
          <a:endParaRPr lang="en-US"/>
        </a:p>
      </dgm:t>
    </dgm:pt>
    <dgm:pt modelId="{2C49E76E-2C5B-4FF1-AF7E-BD4FE6D2FB4F}" type="pres">
      <dgm:prSet presAssocID="{45FB98C2-79A1-46DC-84E8-4DC181C2460C}" presName="ellipse3" presStyleLbl="vennNode1" presStyleIdx="2" presStyleCnt="3" custLinFactNeighborX="-2611" custLinFactNeighborY="2675">
        <dgm:presLayoutVars>
          <dgm:bulletEnabled val="1"/>
        </dgm:presLayoutVars>
      </dgm:prSet>
      <dgm:spPr/>
      <dgm:t>
        <a:bodyPr/>
        <a:lstStyle/>
        <a:p>
          <a:endParaRPr lang="en-US"/>
        </a:p>
      </dgm:t>
    </dgm:pt>
  </dgm:ptLst>
  <dgm:cxnLst>
    <dgm:cxn modelId="{A3382BF6-0FC2-4E85-A39F-F8EEEDD11654}" srcId="{45FB98C2-79A1-46DC-84E8-4DC181C2460C}" destId="{E2ECDB57-B79B-4A49-A2AE-D969C15FBF69}" srcOrd="1" destOrd="0" parTransId="{8710FD2C-311D-472E-9136-7F9D17F3C4C5}" sibTransId="{D879D269-EC41-45A6-A534-9417CB0D727E}"/>
    <dgm:cxn modelId="{ACDB4E5E-90C5-4A7B-A675-61E4B9A8B27B}" type="presOf" srcId="{53287C31-D51C-47ED-9476-001BB1E1FB78}" destId="{6ADBB473-C8BB-4E6C-B813-39C89306E0CE}" srcOrd="0" destOrd="0" presId="urn:microsoft.com/office/officeart/2005/8/layout/rings+Icon"/>
    <dgm:cxn modelId="{EA9211FE-67B1-4F5A-A0E2-ACE784993740}" type="presOf" srcId="{5C145219-6AA5-4410-969D-4DFD5CA6968A}" destId="{2C49E76E-2C5B-4FF1-AF7E-BD4FE6D2FB4F}" srcOrd="0" destOrd="0" presId="urn:microsoft.com/office/officeart/2005/8/layout/rings+Icon"/>
    <dgm:cxn modelId="{8A85FA9E-2C81-492A-9B3E-39178797EC7F}" srcId="{45FB98C2-79A1-46DC-84E8-4DC181C2460C}" destId="{53287C31-D51C-47ED-9476-001BB1E1FB78}" srcOrd="0" destOrd="0" parTransId="{C64B140A-10C0-40FD-BABB-6030BCE0F9D1}" sibTransId="{5179FD3D-13A0-486A-836D-1EDBCA828BD8}"/>
    <dgm:cxn modelId="{0BD07FDE-D759-4341-8D28-95A2FE24F7D0}" srcId="{45FB98C2-79A1-46DC-84E8-4DC181C2460C}" destId="{5C145219-6AA5-4410-969D-4DFD5CA6968A}" srcOrd="2" destOrd="0" parTransId="{F52643D2-729F-4E30-A9DC-B3E58FDD7B25}" sibTransId="{750691E2-8532-44C3-AFA0-F9B35C708D58}"/>
    <dgm:cxn modelId="{96ABA840-8317-431B-BB81-A07B51346CA4}" type="presOf" srcId="{E2ECDB57-B79B-4A49-A2AE-D969C15FBF69}" destId="{B05CB200-E3DF-4946-B517-601267C272C7}" srcOrd="0" destOrd="0" presId="urn:microsoft.com/office/officeart/2005/8/layout/rings+Icon"/>
    <dgm:cxn modelId="{FE0AB3A2-61DD-48A8-9B80-7D2130D94725}" type="presOf" srcId="{45FB98C2-79A1-46DC-84E8-4DC181C2460C}" destId="{30D08D90-E278-4C6B-9E77-BFAF621A1B69}" srcOrd="0" destOrd="0" presId="urn:microsoft.com/office/officeart/2005/8/layout/rings+Icon"/>
    <dgm:cxn modelId="{C1663596-0079-4C96-8E32-B886232F8897}" type="presParOf" srcId="{30D08D90-E278-4C6B-9E77-BFAF621A1B69}" destId="{6ADBB473-C8BB-4E6C-B813-39C89306E0CE}" srcOrd="0" destOrd="0" presId="urn:microsoft.com/office/officeart/2005/8/layout/rings+Icon"/>
    <dgm:cxn modelId="{A62E2FF3-4501-41CD-8BAE-2EC6A969F1CD}" type="presParOf" srcId="{30D08D90-E278-4C6B-9E77-BFAF621A1B69}" destId="{B05CB200-E3DF-4946-B517-601267C272C7}" srcOrd="1" destOrd="0" presId="urn:microsoft.com/office/officeart/2005/8/layout/rings+Icon"/>
    <dgm:cxn modelId="{7F5FCE5B-014F-4C59-BDFE-45C78920F28D}" type="presParOf" srcId="{30D08D90-E278-4C6B-9E77-BFAF621A1B69}" destId="{2C49E76E-2C5B-4FF1-AF7E-BD4FE6D2FB4F}"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D3E7ED-6089-459D-8466-4893A1DCA134}" type="doc">
      <dgm:prSet loTypeId="urn:microsoft.com/office/officeart/2005/8/layout/venn1" loCatId="relationship" qsTypeId="urn:microsoft.com/office/officeart/2005/8/quickstyle/simple1" qsCatId="simple" csTypeId="urn:microsoft.com/office/officeart/2005/8/colors/colorful1" csCatId="colorful" phldr="1"/>
      <dgm:spPr/>
    </dgm:pt>
    <dgm:pt modelId="{FF950D74-AD6A-47D4-9986-3B541471B041}">
      <dgm:prSet phldrT="[Text]"/>
      <dgm:spPr/>
      <dgm:t>
        <a:bodyPr/>
        <a:lstStyle/>
        <a:p>
          <a:r>
            <a:rPr lang="en-GB" dirty="0"/>
            <a:t>Childhood obesity</a:t>
          </a:r>
        </a:p>
      </dgm:t>
    </dgm:pt>
    <dgm:pt modelId="{9C1C328B-DA8B-4677-A07D-B94B336DD3B5}" type="parTrans" cxnId="{C4D8960E-124F-44FA-A3A8-9798763F2EEB}">
      <dgm:prSet/>
      <dgm:spPr/>
      <dgm:t>
        <a:bodyPr/>
        <a:lstStyle/>
        <a:p>
          <a:endParaRPr lang="en-GB"/>
        </a:p>
      </dgm:t>
    </dgm:pt>
    <dgm:pt modelId="{FF6D2F8D-D9D3-487A-9C79-95089DC4DC55}" type="sibTrans" cxnId="{C4D8960E-124F-44FA-A3A8-9798763F2EEB}">
      <dgm:prSet/>
      <dgm:spPr/>
      <dgm:t>
        <a:bodyPr/>
        <a:lstStyle/>
        <a:p>
          <a:endParaRPr lang="en-GB"/>
        </a:p>
      </dgm:t>
    </dgm:pt>
    <dgm:pt modelId="{0014F3D9-27AE-4F8C-A603-5F7F03EF294D}">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Planetary health</a:t>
          </a:r>
        </a:p>
        <a:p>
          <a:pPr marL="0" lvl="0" defTabSz="1244600">
            <a:lnSpc>
              <a:spcPct val="90000"/>
            </a:lnSpc>
            <a:spcBef>
              <a:spcPct val="0"/>
            </a:spcBef>
            <a:spcAft>
              <a:spcPct val="35000"/>
            </a:spcAft>
            <a:buNone/>
          </a:pPr>
          <a:endParaRPr lang="en-GB" dirty="0"/>
        </a:p>
      </dgm:t>
    </dgm:pt>
    <dgm:pt modelId="{652CEE0B-5DC8-4D3D-B5EC-8AEE7985B77C}" type="parTrans" cxnId="{16AB442E-3062-4380-8767-3EF81A3AA133}">
      <dgm:prSet/>
      <dgm:spPr/>
      <dgm:t>
        <a:bodyPr/>
        <a:lstStyle/>
        <a:p>
          <a:endParaRPr lang="en-GB"/>
        </a:p>
      </dgm:t>
    </dgm:pt>
    <dgm:pt modelId="{9CDECD1E-0D35-490D-A10B-94C5B70018EC}" type="sibTrans" cxnId="{16AB442E-3062-4380-8767-3EF81A3AA133}">
      <dgm:prSet/>
      <dgm:spPr/>
      <dgm:t>
        <a:bodyPr/>
        <a:lstStyle/>
        <a:p>
          <a:endParaRPr lang="en-GB"/>
        </a:p>
      </dgm:t>
    </dgm:pt>
    <dgm:pt modelId="{5E48D33A-C94C-45A1-AA68-F2C1BDAA4911}">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Childhood poverty</a:t>
          </a:r>
        </a:p>
        <a:p>
          <a:pPr marL="0" lvl="0" defTabSz="1111250">
            <a:lnSpc>
              <a:spcPct val="90000"/>
            </a:lnSpc>
            <a:spcBef>
              <a:spcPct val="0"/>
            </a:spcBef>
            <a:spcAft>
              <a:spcPct val="35000"/>
            </a:spcAft>
            <a:buNone/>
          </a:pPr>
          <a:endParaRPr lang="en-GB" dirty="0"/>
        </a:p>
      </dgm:t>
    </dgm:pt>
    <dgm:pt modelId="{DFE3A6EF-0F5E-4968-A911-D0442662F67B}" type="parTrans" cxnId="{65AEDD08-59BB-4930-ADAF-71E2D4E584EF}">
      <dgm:prSet/>
      <dgm:spPr/>
      <dgm:t>
        <a:bodyPr/>
        <a:lstStyle/>
        <a:p>
          <a:endParaRPr lang="en-GB"/>
        </a:p>
      </dgm:t>
    </dgm:pt>
    <dgm:pt modelId="{5306AC77-C71E-48C3-9A20-5A8D5C20572D}" type="sibTrans" cxnId="{65AEDD08-59BB-4930-ADAF-71E2D4E584EF}">
      <dgm:prSet/>
      <dgm:spPr/>
      <dgm:t>
        <a:bodyPr/>
        <a:lstStyle/>
        <a:p>
          <a:endParaRPr lang="en-GB"/>
        </a:p>
      </dgm:t>
    </dgm:pt>
    <dgm:pt modelId="{40CF94D8-B758-4D10-AA16-8A01047DDA70}" type="pres">
      <dgm:prSet presAssocID="{A4D3E7ED-6089-459D-8466-4893A1DCA134}" presName="compositeShape" presStyleCnt="0">
        <dgm:presLayoutVars>
          <dgm:chMax val="7"/>
          <dgm:dir/>
          <dgm:resizeHandles val="exact"/>
        </dgm:presLayoutVars>
      </dgm:prSet>
      <dgm:spPr/>
    </dgm:pt>
    <dgm:pt modelId="{F8F4C057-20D0-48E4-AF7D-5E941179C964}" type="pres">
      <dgm:prSet presAssocID="{FF950D74-AD6A-47D4-9986-3B541471B041}" presName="circ1" presStyleLbl="vennNode1" presStyleIdx="0" presStyleCnt="3" custLinFactNeighborX="3853" custLinFactNeighborY="4102"/>
      <dgm:spPr/>
      <dgm:t>
        <a:bodyPr/>
        <a:lstStyle/>
        <a:p>
          <a:endParaRPr lang="en-US"/>
        </a:p>
      </dgm:t>
    </dgm:pt>
    <dgm:pt modelId="{A3C1EE1F-58C9-48C9-A147-ACB86010F959}" type="pres">
      <dgm:prSet presAssocID="{FF950D74-AD6A-47D4-9986-3B541471B041}" presName="circ1Tx" presStyleLbl="revTx" presStyleIdx="0" presStyleCnt="0">
        <dgm:presLayoutVars>
          <dgm:chMax val="0"/>
          <dgm:chPref val="0"/>
          <dgm:bulletEnabled val="1"/>
        </dgm:presLayoutVars>
      </dgm:prSet>
      <dgm:spPr/>
      <dgm:t>
        <a:bodyPr/>
        <a:lstStyle/>
        <a:p>
          <a:endParaRPr lang="en-US"/>
        </a:p>
      </dgm:t>
    </dgm:pt>
    <dgm:pt modelId="{9C8C6DD3-9464-49A8-BBD9-C852050F058F}" type="pres">
      <dgm:prSet presAssocID="{0014F3D9-27AE-4F8C-A603-5F7F03EF294D}" presName="circ2" presStyleLbl="vennNode1" presStyleIdx="1" presStyleCnt="3"/>
      <dgm:spPr/>
      <dgm:t>
        <a:bodyPr/>
        <a:lstStyle/>
        <a:p>
          <a:endParaRPr lang="en-US"/>
        </a:p>
      </dgm:t>
    </dgm:pt>
    <dgm:pt modelId="{2B60758C-5B62-42D1-B16B-699694304A21}" type="pres">
      <dgm:prSet presAssocID="{0014F3D9-27AE-4F8C-A603-5F7F03EF294D}" presName="circ2Tx" presStyleLbl="revTx" presStyleIdx="0" presStyleCnt="0">
        <dgm:presLayoutVars>
          <dgm:chMax val="0"/>
          <dgm:chPref val="0"/>
          <dgm:bulletEnabled val="1"/>
        </dgm:presLayoutVars>
      </dgm:prSet>
      <dgm:spPr/>
      <dgm:t>
        <a:bodyPr/>
        <a:lstStyle/>
        <a:p>
          <a:endParaRPr lang="en-US"/>
        </a:p>
      </dgm:t>
    </dgm:pt>
    <dgm:pt modelId="{83F2ECD0-9CE6-44F1-B3EB-804DB2695A09}" type="pres">
      <dgm:prSet presAssocID="{5E48D33A-C94C-45A1-AA68-F2C1BDAA4911}" presName="circ3" presStyleLbl="vennNode1" presStyleIdx="2" presStyleCnt="3"/>
      <dgm:spPr/>
      <dgm:t>
        <a:bodyPr/>
        <a:lstStyle/>
        <a:p>
          <a:endParaRPr lang="en-US"/>
        </a:p>
      </dgm:t>
    </dgm:pt>
    <dgm:pt modelId="{E039B7E4-A1E7-4961-A813-F94098DA3ACC}" type="pres">
      <dgm:prSet presAssocID="{5E48D33A-C94C-45A1-AA68-F2C1BDAA4911}" presName="circ3Tx" presStyleLbl="revTx" presStyleIdx="0" presStyleCnt="0">
        <dgm:presLayoutVars>
          <dgm:chMax val="0"/>
          <dgm:chPref val="0"/>
          <dgm:bulletEnabled val="1"/>
        </dgm:presLayoutVars>
      </dgm:prSet>
      <dgm:spPr/>
      <dgm:t>
        <a:bodyPr/>
        <a:lstStyle/>
        <a:p>
          <a:endParaRPr lang="en-US"/>
        </a:p>
      </dgm:t>
    </dgm:pt>
  </dgm:ptLst>
  <dgm:cxnLst>
    <dgm:cxn modelId="{C4D8960E-124F-44FA-A3A8-9798763F2EEB}" srcId="{A4D3E7ED-6089-459D-8466-4893A1DCA134}" destId="{FF950D74-AD6A-47D4-9986-3B541471B041}" srcOrd="0" destOrd="0" parTransId="{9C1C328B-DA8B-4677-A07D-B94B336DD3B5}" sibTransId="{FF6D2F8D-D9D3-487A-9C79-95089DC4DC55}"/>
    <dgm:cxn modelId="{6C628331-C9CE-43F0-B2E1-1927F9762F51}" type="presOf" srcId="{0014F3D9-27AE-4F8C-A603-5F7F03EF294D}" destId="{9C8C6DD3-9464-49A8-BBD9-C852050F058F}" srcOrd="0" destOrd="0" presId="urn:microsoft.com/office/officeart/2005/8/layout/venn1"/>
    <dgm:cxn modelId="{8D0C1D2C-7A88-4629-B98A-30D497324DD2}" type="presOf" srcId="{FF950D74-AD6A-47D4-9986-3B541471B041}" destId="{A3C1EE1F-58C9-48C9-A147-ACB86010F959}" srcOrd="1" destOrd="0" presId="urn:microsoft.com/office/officeart/2005/8/layout/venn1"/>
    <dgm:cxn modelId="{4A19B58B-6F61-4419-AD1F-01C53EF8DD20}" type="presOf" srcId="{FF950D74-AD6A-47D4-9986-3B541471B041}" destId="{F8F4C057-20D0-48E4-AF7D-5E941179C964}" srcOrd="0" destOrd="0" presId="urn:microsoft.com/office/officeart/2005/8/layout/venn1"/>
    <dgm:cxn modelId="{BF7C9B47-1F90-4DB6-A438-7886D4A4249C}" type="presOf" srcId="{5E48D33A-C94C-45A1-AA68-F2C1BDAA4911}" destId="{E039B7E4-A1E7-4961-A813-F94098DA3ACC}" srcOrd="1" destOrd="0" presId="urn:microsoft.com/office/officeart/2005/8/layout/venn1"/>
    <dgm:cxn modelId="{AB18D4F2-1584-41CC-85FD-5B37BB0778CE}" type="presOf" srcId="{5E48D33A-C94C-45A1-AA68-F2C1BDAA4911}" destId="{83F2ECD0-9CE6-44F1-B3EB-804DB2695A09}" srcOrd="0" destOrd="0" presId="urn:microsoft.com/office/officeart/2005/8/layout/venn1"/>
    <dgm:cxn modelId="{16AB442E-3062-4380-8767-3EF81A3AA133}" srcId="{A4D3E7ED-6089-459D-8466-4893A1DCA134}" destId="{0014F3D9-27AE-4F8C-A603-5F7F03EF294D}" srcOrd="1" destOrd="0" parTransId="{652CEE0B-5DC8-4D3D-B5EC-8AEE7985B77C}" sibTransId="{9CDECD1E-0D35-490D-A10B-94C5B70018EC}"/>
    <dgm:cxn modelId="{BEEFB312-51D8-462D-B02F-B0740636DC27}" type="presOf" srcId="{A4D3E7ED-6089-459D-8466-4893A1DCA134}" destId="{40CF94D8-B758-4D10-AA16-8A01047DDA70}" srcOrd="0" destOrd="0" presId="urn:microsoft.com/office/officeart/2005/8/layout/venn1"/>
    <dgm:cxn modelId="{65AEDD08-59BB-4930-ADAF-71E2D4E584EF}" srcId="{A4D3E7ED-6089-459D-8466-4893A1DCA134}" destId="{5E48D33A-C94C-45A1-AA68-F2C1BDAA4911}" srcOrd="2" destOrd="0" parTransId="{DFE3A6EF-0F5E-4968-A911-D0442662F67B}" sibTransId="{5306AC77-C71E-48C3-9A20-5A8D5C20572D}"/>
    <dgm:cxn modelId="{36CDA836-1F37-48C0-A9E4-3FBD46EC3C7B}" type="presOf" srcId="{0014F3D9-27AE-4F8C-A603-5F7F03EF294D}" destId="{2B60758C-5B62-42D1-B16B-699694304A21}" srcOrd="1" destOrd="0" presId="urn:microsoft.com/office/officeart/2005/8/layout/venn1"/>
    <dgm:cxn modelId="{E0A7805B-2CB8-436E-9B55-519097894CE5}" type="presParOf" srcId="{40CF94D8-B758-4D10-AA16-8A01047DDA70}" destId="{F8F4C057-20D0-48E4-AF7D-5E941179C964}" srcOrd="0" destOrd="0" presId="urn:microsoft.com/office/officeart/2005/8/layout/venn1"/>
    <dgm:cxn modelId="{E9EDB4F2-996B-4140-B1E7-BB71DE0C7E4A}" type="presParOf" srcId="{40CF94D8-B758-4D10-AA16-8A01047DDA70}" destId="{A3C1EE1F-58C9-48C9-A147-ACB86010F959}" srcOrd="1" destOrd="0" presId="urn:microsoft.com/office/officeart/2005/8/layout/venn1"/>
    <dgm:cxn modelId="{F86DB5DD-6989-45A2-9FF2-3A05D17F6B22}" type="presParOf" srcId="{40CF94D8-B758-4D10-AA16-8A01047DDA70}" destId="{9C8C6DD3-9464-49A8-BBD9-C852050F058F}" srcOrd="2" destOrd="0" presId="urn:microsoft.com/office/officeart/2005/8/layout/venn1"/>
    <dgm:cxn modelId="{EAAB9CBF-3880-4D44-8662-A36516E5B506}" type="presParOf" srcId="{40CF94D8-B758-4D10-AA16-8A01047DDA70}" destId="{2B60758C-5B62-42D1-B16B-699694304A21}" srcOrd="3" destOrd="0" presId="urn:microsoft.com/office/officeart/2005/8/layout/venn1"/>
    <dgm:cxn modelId="{EEDCC728-7A68-471C-BEAF-C32535A3770E}" type="presParOf" srcId="{40CF94D8-B758-4D10-AA16-8A01047DDA70}" destId="{83F2ECD0-9CE6-44F1-B3EB-804DB2695A09}" srcOrd="4" destOrd="0" presId="urn:microsoft.com/office/officeart/2005/8/layout/venn1"/>
    <dgm:cxn modelId="{D2B8B81D-9801-400E-8489-2E6AEB748BED}" type="presParOf" srcId="{40CF94D8-B758-4D10-AA16-8A01047DDA70}" destId="{E039B7E4-A1E7-4961-A813-F94098DA3ACC}"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4F0C46-A27E-47FD-B75E-DE36E241B8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8F333FF-7D31-4AB6-A7C1-DDD20CD7A45E}">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School meals are the </a:t>
          </a:r>
          <a:r>
            <a:rPr lang="en-GB" sz="2400" b="1" dirty="0"/>
            <a:t>largest and most widespread social safety net in the world and the UK is not exception </a:t>
          </a:r>
          <a:r>
            <a:rPr lang="en-GB" sz="2400" dirty="0"/>
            <a:t>with over </a:t>
          </a:r>
          <a:r>
            <a:rPr lang="en-GB" sz="2400" b="1" i="0" u="none" dirty="0"/>
            <a:t>22.5% (1.9 million pupils) in June 2022</a:t>
          </a:r>
          <a:r>
            <a:rPr lang="en-GB" sz="2400" b="0" i="0" u="none" dirty="0"/>
            <a:t>- up from 20.8% in 2021</a:t>
          </a:r>
          <a:endParaRPr lang="en-US" sz="2400" dirty="0"/>
        </a:p>
      </dgm:t>
    </dgm:pt>
    <dgm:pt modelId="{280D8F90-AEDB-4039-A0F3-EF1684EFAF0A}" type="parTrans" cxnId="{62935569-1414-486D-8E76-FDFF0B267483}">
      <dgm:prSet/>
      <dgm:spPr/>
      <dgm:t>
        <a:bodyPr/>
        <a:lstStyle/>
        <a:p>
          <a:endParaRPr lang="en-US"/>
        </a:p>
      </dgm:t>
    </dgm:pt>
    <dgm:pt modelId="{7FC741FF-EA79-42DE-84D0-8B76E5C1F524}" type="sibTrans" cxnId="{62935569-1414-486D-8E76-FDFF0B267483}">
      <dgm:prSet/>
      <dgm:spPr/>
      <dgm:t>
        <a:bodyPr/>
        <a:lstStyle/>
        <a:p>
          <a:endParaRPr lang="en-US"/>
        </a:p>
      </dgm:t>
    </dgm:pt>
    <dgm:pt modelId="{2C2D32D5-2D4F-49B3-AE04-8326FB437954}">
      <dgm:prSet custT="1"/>
      <dgm:spPr/>
      <dgm:t>
        <a:bodyPr/>
        <a:lstStyle/>
        <a:p>
          <a:r>
            <a:rPr lang="en-US" sz="2400" kern="1200" dirty="0">
              <a:solidFill>
                <a:prstClr val="black">
                  <a:hueOff val="0"/>
                  <a:satOff val="0"/>
                  <a:lumOff val="0"/>
                  <a:alphaOff val="0"/>
                </a:prstClr>
              </a:solidFill>
              <a:latin typeface="Calibri" panose="020F0502020204030204"/>
              <a:ea typeface="+mn-ea"/>
              <a:cs typeface="+mn-cs"/>
            </a:rPr>
            <a:t>School catering has the largest share of public procurement in the UK and can </a:t>
          </a:r>
          <a:r>
            <a:rPr lang="en-GB" sz="2400" kern="1200" dirty="0">
              <a:solidFill>
                <a:prstClr val="black">
                  <a:hueOff val="0"/>
                  <a:satOff val="0"/>
                  <a:lumOff val="0"/>
                  <a:alphaOff val="0"/>
                </a:prstClr>
              </a:solidFill>
              <a:latin typeface="Calibri" panose="020F0502020204030204"/>
              <a:ea typeface="+mn-ea"/>
              <a:cs typeface="+mn-cs"/>
            </a:rPr>
            <a:t>contribute to minimizing the impacts of climate change through environmentally sensitive food systems.</a:t>
          </a:r>
        </a:p>
        <a:p>
          <a:r>
            <a:rPr lang="en-US" sz="2400" b="1" kern="1200" dirty="0"/>
            <a:t>The UK government spends an </a:t>
          </a:r>
          <a:r>
            <a:rPr lang="en-US" sz="2400" b="1" i="0" u="none" kern="1200" dirty="0">
              <a:solidFill>
                <a:prstClr val="black">
                  <a:hueOff val="0"/>
                  <a:satOff val="0"/>
                  <a:lumOff val="0"/>
                  <a:alphaOff val="0"/>
                </a:prstClr>
              </a:solidFill>
              <a:latin typeface="Calibri" panose="020F0502020204030204"/>
              <a:ea typeface="+mn-ea"/>
              <a:cs typeface="+mn-cs"/>
            </a:rPr>
            <a:t>estimated £</a:t>
          </a:r>
          <a:r>
            <a:rPr lang="en-GB" sz="2400" b="1" i="0" u="none" kern="1200" dirty="0">
              <a:solidFill>
                <a:prstClr val="black">
                  <a:hueOff val="0"/>
                  <a:satOff val="0"/>
                  <a:lumOff val="0"/>
                  <a:alphaOff val="0"/>
                </a:prstClr>
              </a:solidFill>
              <a:latin typeface="Calibri" panose="020F0502020204030204"/>
              <a:ea typeface="+mn-ea"/>
              <a:cs typeface="+mn-cs"/>
            </a:rPr>
            <a:t>8,435,000/day on </a:t>
          </a:r>
          <a:r>
            <a:rPr lang="en-GB" sz="2400" b="1" i="0" u="none" kern="1200" dirty="0"/>
            <a:t>FSM and UIFSM in England</a:t>
          </a:r>
          <a:endParaRPr lang="en-US" sz="2400" kern="1200" dirty="0">
            <a:solidFill>
              <a:prstClr val="black">
                <a:hueOff val="0"/>
                <a:satOff val="0"/>
                <a:lumOff val="0"/>
                <a:alphaOff val="0"/>
              </a:prstClr>
            </a:solidFill>
            <a:latin typeface="Calibri" panose="020F0502020204030204"/>
            <a:ea typeface="+mn-ea"/>
            <a:cs typeface="+mn-cs"/>
          </a:endParaRPr>
        </a:p>
      </dgm:t>
    </dgm:pt>
    <dgm:pt modelId="{39A646B0-1D8C-4D6A-AE6C-DD81BF456EFC}" type="parTrans" cxnId="{FB31863D-AC82-4072-A976-9D06FA4AE6BE}">
      <dgm:prSet/>
      <dgm:spPr/>
      <dgm:t>
        <a:bodyPr/>
        <a:lstStyle/>
        <a:p>
          <a:endParaRPr lang="en-US"/>
        </a:p>
      </dgm:t>
    </dgm:pt>
    <dgm:pt modelId="{947DCCA2-5105-4968-8F55-84C8E548AB71}" type="sibTrans" cxnId="{FB31863D-AC82-4072-A976-9D06FA4AE6BE}">
      <dgm:prSet/>
      <dgm:spPr/>
      <dgm:t>
        <a:bodyPr/>
        <a:lstStyle/>
        <a:p>
          <a:endParaRPr lang="en-US"/>
        </a:p>
      </dgm:t>
    </dgm:pt>
    <dgm:pt modelId="{8089B03F-AEF1-496E-8DE5-DA544A5CF8A0}">
      <dgm:prSet custT="1"/>
      <dgm:spPr/>
      <dgm:t>
        <a:bodyPr/>
        <a:lstStyle/>
        <a:p>
          <a:pPr>
            <a:buNone/>
          </a:pPr>
          <a:r>
            <a:rPr lang="en-US" sz="2400" b="1" dirty="0"/>
            <a:t>Childhood obesity i</a:t>
          </a:r>
          <a:r>
            <a:rPr lang="en-US" sz="2400" dirty="0"/>
            <a:t>s the number one threat to children’s health in Britain today.</a:t>
          </a:r>
        </a:p>
      </dgm:t>
    </dgm:pt>
    <dgm:pt modelId="{E5EF4496-25F7-492D-A8FE-5477B8D570EA}" type="parTrans" cxnId="{F6EA6881-8116-4C75-8A80-EC0AD975466E}">
      <dgm:prSet/>
      <dgm:spPr/>
      <dgm:t>
        <a:bodyPr/>
        <a:lstStyle/>
        <a:p>
          <a:endParaRPr lang="en-US"/>
        </a:p>
      </dgm:t>
    </dgm:pt>
    <dgm:pt modelId="{30D551BB-4486-457F-BC3B-261A9051DF96}" type="sibTrans" cxnId="{F6EA6881-8116-4C75-8A80-EC0AD975466E}">
      <dgm:prSet/>
      <dgm:spPr/>
      <dgm:t>
        <a:bodyPr/>
        <a:lstStyle/>
        <a:p>
          <a:endParaRPr lang="en-US"/>
        </a:p>
      </dgm:t>
    </dgm:pt>
    <dgm:pt modelId="{A76ADFD3-5B9F-4459-9C9A-A266763130F0}" type="pres">
      <dgm:prSet presAssocID="{BE4F0C46-A27E-47FD-B75E-DE36E241B8C2}" presName="vert0" presStyleCnt="0">
        <dgm:presLayoutVars>
          <dgm:dir/>
          <dgm:animOne val="branch"/>
          <dgm:animLvl val="lvl"/>
        </dgm:presLayoutVars>
      </dgm:prSet>
      <dgm:spPr/>
      <dgm:t>
        <a:bodyPr/>
        <a:lstStyle/>
        <a:p>
          <a:endParaRPr lang="en-US"/>
        </a:p>
      </dgm:t>
    </dgm:pt>
    <dgm:pt modelId="{3F393CA8-DA92-4BEA-94C7-F66F8ED1CDE6}" type="pres">
      <dgm:prSet presAssocID="{58F333FF-7D31-4AB6-A7C1-DDD20CD7A45E}" presName="thickLine" presStyleLbl="alignNode1" presStyleIdx="0" presStyleCnt="3"/>
      <dgm:spPr/>
    </dgm:pt>
    <dgm:pt modelId="{897E7670-F03C-4BF2-90C3-4390CF1EA22E}" type="pres">
      <dgm:prSet presAssocID="{58F333FF-7D31-4AB6-A7C1-DDD20CD7A45E}" presName="horz1" presStyleCnt="0"/>
      <dgm:spPr/>
    </dgm:pt>
    <dgm:pt modelId="{B8242E93-11DD-4E89-B5CE-E40252CF59D4}" type="pres">
      <dgm:prSet presAssocID="{58F333FF-7D31-4AB6-A7C1-DDD20CD7A45E}" presName="tx1" presStyleLbl="revTx" presStyleIdx="0" presStyleCnt="3" custScaleY="150960"/>
      <dgm:spPr/>
      <dgm:t>
        <a:bodyPr/>
        <a:lstStyle/>
        <a:p>
          <a:endParaRPr lang="en-US"/>
        </a:p>
      </dgm:t>
    </dgm:pt>
    <dgm:pt modelId="{12661F7F-FA25-4772-AADA-D2935B3386E9}" type="pres">
      <dgm:prSet presAssocID="{58F333FF-7D31-4AB6-A7C1-DDD20CD7A45E}" presName="vert1" presStyleCnt="0"/>
      <dgm:spPr/>
    </dgm:pt>
    <dgm:pt modelId="{737D3047-E720-4B6E-8315-6438F4E66CFF}" type="pres">
      <dgm:prSet presAssocID="{2C2D32D5-2D4F-49B3-AE04-8326FB437954}" presName="thickLine" presStyleLbl="alignNode1" presStyleIdx="1" presStyleCnt="3"/>
      <dgm:spPr/>
    </dgm:pt>
    <dgm:pt modelId="{427295B5-8820-48B6-AD5C-35B5F9524D36}" type="pres">
      <dgm:prSet presAssocID="{2C2D32D5-2D4F-49B3-AE04-8326FB437954}" presName="horz1" presStyleCnt="0"/>
      <dgm:spPr/>
    </dgm:pt>
    <dgm:pt modelId="{1B81CF14-6872-4D49-8EDC-6AA96F72D27E}" type="pres">
      <dgm:prSet presAssocID="{2C2D32D5-2D4F-49B3-AE04-8326FB437954}" presName="tx1" presStyleLbl="revTx" presStyleIdx="1" presStyleCnt="3" custScaleY="234228"/>
      <dgm:spPr/>
      <dgm:t>
        <a:bodyPr/>
        <a:lstStyle/>
        <a:p>
          <a:endParaRPr lang="en-US"/>
        </a:p>
      </dgm:t>
    </dgm:pt>
    <dgm:pt modelId="{95C0BB9D-BDD7-4035-8835-48F2E150F641}" type="pres">
      <dgm:prSet presAssocID="{2C2D32D5-2D4F-49B3-AE04-8326FB437954}" presName="vert1" presStyleCnt="0"/>
      <dgm:spPr/>
    </dgm:pt>
    <dgm:pt modelId="{70CC3525-6B43-4A5E-8F5E-9B401E7E82D8}" type="pres">
      <dgm:prSet presAssocID="{8089B03F-AEF1-496E-8DE5-DA544A5CF8A0}" presName="thickLine" presStyleLbl="alignNode1" presStyleIdx="2" presStyleCnt="3"/>
      <dgm:spPr/>
    </dgm:pt>
    <dgm:pt modelId="{49A27B82-2772-4DA5-B417-9A82D6DA648A}" type="pres">
      <dgm:prSet presAssocID="{8089B03F-AEF1-496E-8DE5-DA544A5CF8A0}" presName="horz1" presStyleCnt="0"/>
      <dgm:spPr/>
    </dgm:pt>
    <dgm:pt modelId="{B4A3CCCA-F778-4D37-B0ED-AB007BC87152}" type="pres">
      <dgm:prSet presAssocID="{8089B03F-AEF1-496E-8DE5-DA544A5CF8A0}" presName="tx1" presStyleLbl="revTx" presStyleIdx="2" presStyleCnt="3"/>
      <dgm:spPr/>
      <dgm:t>
        <a:bodyPr/>
        <a:lstStyle/>
        <a:p>
          <a:endParaRPr lang="en-US"/>
        </a:p>
      </dgm:t>
    </dgm:pt>
    <dgm:pt modelId="{5D1A365D-B1C9-4BE1-A33D-A6C1D308706C}" type="pres">
      <dgm:prSet presAssocID="{8089B03F-AEF1-496E-8DE5-DA544A5CF8A0}" presName="vert1" presStyleCnt="0"/>
      <dgm:spPr/>
    </dgm:pt>
  </dgm:ptLst>
  <dgm:cxnLst>
    <dgm:cxn modelId="{FB31863D-AC82-4072-A976-9D06FA4AE6BE}" srcId="{BE4F0C46-A27E-47FD-B75E-DE36E241B8C2}" destId="{2C2D32D5-2D4F-49B3-AE04-8326FB437954}" srcOrd="1" destOrd="0" parTransId="{39A646B0-1D8C-4D6A-AE6C-DD81BF456EFC}" sibTransId="{947DCCA2-5105-4968-8F55-84C8E548AB71}"/>
    <dgm:cxn modelId="{F6EA6881-8116-4C75-8A80-EC0AD975466E}" srcId="{BE4F0C46-A27E-47FD-B75E-DE36E241B8C2}" destId="{8089B03F-AEF1-496E-8DE5-DA544A5CF8A0}" srcOrd="2" destOrd="0" parTransId="{E5EF4496-25F7-492D-A8FE-5477B8D570EA}" sibTransId="{30D551BB-4486-457F-BC3B-261A9051DF96}"/>
    <dgm:cxn modelId="{57468709-5000-453B-B5E2-7B8D2BD39B99}" type="presOf" srcId="{2C2D32D5-2D4F-49B3-AE04-8326FB437954}" destId="{1B81CF14-6872-4D49-8EDC-6AA96F72D27E}" srcOrd="0" destOrd="0" presId="urn:microsoft.com/office/officeart/2008/layout/LinedList"/>
    <dgm:cxn modelId="{BFE27408-7CA3-464F-BF87-D178A890A87C}" type="presOf" srcId="{8089B03F-AEF1-496E-8DE5-DA544A5CF8A0}" destId="{B4A3CCCA-F778-4D37-B0ED-AB007BC87152}" srcOrd="0" destOrd="0" presId="urn:microsoft.com/office/officeart/2008/layout/LinedList"/>
    <dgm:cxn modelId="{C1DEA94D-159C-4614-A45E-23EBBF2D2BE8}" type="presOf" srcId="{58F333FF-7D31-4AB6-A7C1-DDD20CD7A45E}" destId="{B8242E93-11DD-4E89-B5CE-E40252CF59D4}" srcOrd="0" destOrd="0" presId="urn:microsoft.com/office/officeart/2008/layout/LinedList"/>
    <dgm:cxn modelId="{56BAEEC6-096A-4211-86AF-E8881ADECECE}" type="presOf" srcId="{BE4F0C46-A27E-47FD-B75E-DE36E241B8C2}" destId="{A76ADFD3-5B9F-4459-9C9A-A266763130F0}" srcOrd="0" destOrd="0" presId="urn:microsoft.com/office/officeart/2008/layout/LinedList"/>
    <dgm:cxn modelId="{62935569-1414-486D-8E76-FDFF0B267483}" srcId="{BE4F0C46-A27E-47FD-B75E-DE36E241B8C2}" destId="{58F333FF-7D31-4AB6-A7C1-DDD20CD7A45E}" srcOrd="0" destOrd="0" parTransId="{280D8F90-AEDB-4039-A0F3-EF1684EFAF0A}" sibTransId="{7FC741FF-EA79-42DE-84D0-8B76E5C1F524}"/>
    <dgm:cxn modelId="{5A7DD643-261E-4FF7-B228-DD0AFE13AFC2}" type="presParOf" srcId="{A76ADFD3-5B9F-4459-9C9A-A266763130F0}" destId="{3F393CA8-DA92-4BEA-94C7-F66F8ED1CDE6}" srcOrd="0" destOrd="0" presId="urn:microsoft.com/office/officeart/2008/layout/LinedList"/>
    <dgm:cxn modelId="{CDD34983-3D84-4C6A-A369-B2FC3C59AFD8}" type="presParOf" srcId="{A76ADFD3-5B9F-4459-9C9A-A266763130F0}" destId="{897E7670-F03C-4BF2-90C3-4390CF1EA22E}" srcOrd="1" destOrd="0" presId="urn:microsoft.com/office/officeart/2008/layout/LinedList"/>
    <dgm:cxn modelId="{1A3FB2EB-E822-424D-B3A7-8066A1A8C923}" type="presParOf" srcId="{897E7670-F03C-4BF2-90C3-4390CF1EA22E}" destId="{B8242E93-11DD-4E89-B5CE-E40252CF59D4}" srcOrd="0" destOrd="0" presId="urn:microsoft.com/office/officeart/2008/layout/LinedList"/>
    <dgm:cxn modelId="{982CDA20-8320-454F-8F65-7D8BB8F2290C}" type="presParOf" srcId="{897E7670-F03C-4BF2-90C3-4390CF1EA22E}" destId="{12661F7F-FA25-4772-AADA-D2935B3386E9}" srcOrd="1" destOrd="0" presId="urn:microsoft.com/office/officeart/2008/layout/LinedList"/>
    <dgm:cxn modelId="{50F78E67-7EF4-4246-BDB2-B9E9294BAD39}" type="presParOf" srcId="{A76ADFD3-5B9F-4459-9C9A-A266763130F0}" destId="{737D3047-E720-4B6E-8315-6438F4E66CFF}" srcOrd="2" destOrd="0" presId="urn:microsoft.com/office/officeart/2008/layout/LinedList"/>
    <dgm:cxn modelId="{27F99970-289B-48A3-9D3D-BBCFFD9420A4}" type="presParOf" srcId="{A76ADFD3-5B9F-4459-9C9A-A266763130F0}" destId="{427295B5-8820-48B6-AD5C-35B5F9524D36}" srcOrd="3" destOrd="0" presId="urn:microsoft.com/office/officeart/2008/layout/LinedList"/>
    <dgm:cxn modelId="{4DE0FB46-0D00-45E9-A8A5-856FFB449045}" type="presParOf" srcId="{427295B5-8820-48B6-AD5C-35B5F9524D36}" destId="{1B81CF14-6872-4D49-8EDC-6AA96F72D27E}" srcOrd="0" destOrd="0" presId="urn:microsoft.com/office/officeart/2008/layout/LinedList"/>
    <dgm:cxn modelId="{7BF6B254-B5FF-4CF0-97B6-4146C6A4BCD0}" type="presParOf" srcId="{427295B5-8820-48B6-AD5C-35B5F9524D36}" destId="{95C0BB9D-BDD7-4035-8835-48F2E150F641}" srcOrd="1" destOrd="0" presId="urn:microsoft.com/office/officeart/2008/layout/LinedList"/>
    <dgm:cxn modelId="{DCBF3D49-7E86-4252-8A3A-0BD0F1669C24}" type="presParOf" srcId="{A76ADFD3-5B9F-4459-9C9A-A266763130F0}" destId="{70CC3525-6B43-4A5E-8F5E-9B401E7E82D8}" srcOrd="4" destOrd="0" presId="urn:microsoft.com/office/officeart/2008/layout/LinedList"/>
    <dgm:cxn modelId="{3BD3A5FC-568A-4214-8005-25A98A062B24}" type="presParOf" srcId="{A76ADFD3-5B9F-4459-9C9A-A266763130F0}" destId="{49A27B82-2772-4DA5-B417-9A82D6DA648A}" srcOrd="5" destOrd="0" presId="urn:microsoft.com/office/officeart/2008/layout/LinedList"/>
    <dgm:cxn modelId="{F095E56B-4786-462E-8E46-DC9F7EA025EB}" type="presParOf" srcId="{49A27B82-2772-4DA5-B417-9A82D6DA648A}" destId="{B4A3CCCA-F778-4D37-B0ED-AB007BC87152}" srcOrd="0" destOrd="0" presId="urn:microsoft.com/office/officeart/2008/layout/LinedList"/>
    <dgm:cxn modelId="{2FD37763-9877-4521-A6ED-50C36E87CD23}" type="presParOf" srcId="{49A27B82-2772-4DA5-B417-9A82D6DA648A}" destId="{5D1A365D-B1C9-4BE1-A33D-A6C1D308706C}" srcOrd="1"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BB473-C8BB-4E6C-B813-39C89306E0CE}">
      <dsp:nvSpPr>
        <dsp:cNvPr id="0" name=""/>
        <dsp:cNvSpPr/>
      </dsp:nvSpPr>
      <dsp:spPr>
        <a:xfrm>
          <a:off x="1543796" y="24249"/>
          <a:ext cx="2771430" cy="2771390"/>
        </a:xfrm>
        <a:prstGeom prst="ellipse">
          <a:avLst/>
        </a:prstGeom>
        <a:solidFill>
          <a:schemeClr val="accent3">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t>Childhood obesity</a:t>
          </a:r>
        </a:p>
      </dsp:txBody>
      <dsp:txXfrm>
        <a:off x="1949663" y="430110"/>
        <a:ext cx="1959696" cy="1959668"/>
      </dsp:txXfrm>
    </dsp:sp>
    <dsp:sp modelId="{B05CB200-E3DF-4946-B517-601267C272C7}">
      <dsp:nvSpPr>
        <dsp:cNvPr id="0" name=""/>
        <dsp:cNvSpPr/>
      </dsp:nvSpPr>
      <dsp:spPr>
        <a:xfrm>
          <a:off x="2646267" y="1848363"/>
          <a:ext cx="2771430" cy="2771390"/>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t>Planetary health</a:t>
          </a:r>
        </a:p>
      </dsp:txBody>
      <dsp:txXfrm>
        <a:off x="3052134" y="2254224"/>
        <a:ext cx="1959696" cy="1959668"/>
      </dsp:txXfrm>
    </dsp:sp>
    <dsp:sp modelId="{2C49E76E-2C5B-4FF1-AF7E-BD4FE6D2FB4F}">
      <dsp:nvSpPr>
        <dsp:cNvPr id="0" name=""/>
        <dsp:cNvSpPr/>
      </dsp:nvSpPr>
      <dsp:spPr>
        <a:xfrm>
          <a:off x="3998698" y="74134"/>
          <a:ext cx="2771430" cy="2771390"/>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t>Childhood poverty</a:t>
          </a:r>
        </a:p>
      </dsp:txBody>
      <dsp:txXfrm>
        <a:off x="4404565" y="479995"/>
        <a:ext cx="1959696" cy="1959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4C057-20D0-48E4-AF7D-5E941179C964}">
      <dsp:nvSpPr>
        <dsp:cNvPr id="0" name=""/>
        <dsp:cNvSpPr/>
      </dsp:nvSpPr>
      <dsp:spPr>
        <a:xfrm>
          <a:off x="1142086" y="129731"/>
          <a:ext cx="2097405" cy="209740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kern="1200" dirty="0"/>
            <a:t>Childhood obesity</a:t>
          </a:r>
        </a:p>
      </dsp:txBody>
      <dsp:txXfrm>
        <a:off x="1421740" y="496777"/>
        <a:ext cx="1538097" cy="943832"/>
      </dsp:txXfrm>
    </dsp:sp>
    <dsp:sp modelId="{9C8C6DD3-9464-49A8-BBD9-C852050F058F}">
      <dsp:nvSpPr>
        <dsp:cNvPr id="0" name=""/>
        <dsp:cNvSpPr/>
      </dsp:nvSpPr>
      <dsp:spPr>
        <a:xfrm>
          <a:off x="1818086" y="1354574"/>
          <a:ext cx="2097405" cy="209740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300" kern="1200" dirty="0"/>
            <a:t>Planetary health</a:t>
          </a:r>
        </a:p>
        <a:p>
          <a:pPr marL="0" lvl="0" algn="ctr" defTabSz="1244600">
            <a:lnSpc>
              <a:spcPct val="90000"/>
            </a:lnSpc>
            <a:spcBef>
              <a:spcPct val="0"/>
            </a:spcBef>
            <a:spcAft>
              <a:spcPct val="35000"/>
            </a:spcAft>
            <a:buNone/>
          </a:pPr>
          <a:endParaRPr lang="en-GB" sz="2300" kern="1200" dirty="0"/>
        </a:p>
      </dsp:txBody>
      <dsp:txXfrm>
        <a:off x="2459543" y="1896403"/>
        <a:ext cx="1258443" cy="1153572"/>
      </dsp:txXfrm>
    </dsp:sp>
    <dsp:sp modelId="{83F2ECD0-9CE6-44F1-B3EB-804DB2695A09}">
      <dsp:nvSpPr>
        <dsp:cNvPr id="0" name=""/>
        <dsp:cNvSpPr/>
      </dsp:nvSpPr>
      <dsp:spPr>
        <a:xfrm>
          <a:off x="304459" y="1354574"/>
          <a:ext cx="2097405" cy="209740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300" kern="1200" dirty="0"/>
            <a:t>Childhood poverty</a:t>
          </a:r>
        </a:p>
        <a:p>
          <a:pPr marL="0" lvl="0" algn="ctr" defTabSz="1111250">
            <a:lnSpc>
              <a:spcPct val="90000"/>
            </a:lnSpc>
            <a:spcBef>
              <a:spcPct val="0"/>
            </a:spcBef>
            <a:spcAft>
              <a:spcPct val="35000"/>
            </a:spcAft>
            <a:buNone/>
          </a:pPr>
          <a:endParaRPr lang="en-GB" sz="2300" kern="1200" dirty="0"/>
        </a:p>
      </dsp:txBody>
      <dsp:txXfrm>
        <a:off x="501964" y="1896403"/>
        <a:ext cx="1258443" cy="1153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93CA8-DA92-4BEA-94C7-F66F8ED1CDE6}">
      <dsp:nvSpPr>
        <dsp:cNvPr id="0" name=""/>
        <dsp:cNvSpPr/>
      </dsp:nvSpPr>
      <dsp:spPr>
        <a:xfrm>
          <a:off x="0" y="610"/>
          <a:ext cx="67087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42E93-11DD-4E89-B5CE-E40252CF59D4}">
      <dsp:nvSpPr>
        <dsp:cNvPr id="0" name=""/>
        <dsp:cNvSpPr/>
      </dsp:nvSpPr>
      <dsp:spPr>
        <a:xfrm>
          <a:off x="0" y="610"/>
          <a:ext cx="6702159" cy="153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kern="1200" dirty="0"/>
            <a:t>School meals are the </a:t>
          </a:r>
          <a:r>
            <a:rPr lang="en-GB" sz="2400" b="1" kern="1200" dirty="0"/>
            <a:t>largest and most widespread social safety net in the world and the UK is not exception </a:t>
          </a:r>
          <a:r>
            <a:rPr lang="en-GB" sz="2400" kern="1200" dirty="0"/>
            <a:t>with over </a:t>
          </a:r>
          <a:r>
            <a:rPr lang="en-GB" sz="2400" b="1" i="0" u="none" kern="1200" dirty="0"/>
            <a:t>22.5% (1.9 million pupils) in June 2022</a:t>
          </a:r>
          <a:r>
            <a:rPr lang="en-GB" sz="2400" b="0" i="0" u="none" kern="1200" dirty="0"/>
            <a:t>- up from 20.8% in 2021</a:t>
          </a:r>
          <a:endParaRPr lang="en-US" sz="2400" kern="1200" dirty="0"/>
        </a:p>
      </dsp:txBody>
      <dsp:txXfrm>
        <a:off x="0" y="610"/>
        <a:ext cx="6702159" cy="1535862"/>
      </dsp:txXfrm>
    </dsp:sp>
    <dsp:sp modelId="{737D3047-E720-4B6E-8315-6438F4E66CFF}">
      <dsp:nvSpPr>
        <dsp:cNvPr id="0" name=""/>
        <dsp:cNvSpPr/>
      </dsp:nvSpPr>
      <dsp:spPr>
        <a:xfrm>
          <a:off x="0" y="1536473"/>
          <a:ext cx="67087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81CF14-6872-4D49-8EDC-6AA96F72D27E}">
      <dsp:nvSpPr>
        <dsp:cNvPr id="0" name=""/>
        <dsp:cNvSpPr/>
      </dsp:nvSpPr>
      <dsp:spPr>
        <a:xfrm>
          <a:off x="0" y="1536473"/>
          <a:ext cx="6702159" cy="2383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solidFill>
                <a:prstClr val="black">
                  <a:hueOff val="0"/>
                  <a:satOff val="0"/>
                  <a:lumOff val="0"/>
                  <a:alphaOff val="0"/>
                </a:prstClr>
              </a:solidFill>
              <a:latin typeface="Calibri" panose="020F0502020204030204"/>
              <a:ea typeface="+mn-ea"/>
              <a:cs typeface="+mn-cs"/>
            </a:rPr>
            <a:t>School catering has the largest share of public procurement in the UK and can </a:t>
          </a:r>
          <a:r>
            <a:rPr lang="en-GB" sz="2400" kern="1200" dirty="0">
              <a:solidFill>
                <a:prstClr val="black">
                  <a:hueOff val="0"/>
                  <a:satOff val="0"/>
                  <a:lumOff val="0"/>
                  <a:alphaOff val="0"/>
                </a:prstClr>
              </a:solidFill>
              <a:latin typeface="Calibri" panose="020F0502020204030204"/>
              <a:ea typeface="+mn-ea"/>
              <a:cs typeface="+mn-cs"/>
            </a:rPr>
            <a:t>contribute to minimizing the impacts of climate change through environmentally sensitive food systems.</a:t>
          </a:r>
        </a:p>
        <a:p>
          <a:pPr lvl="0" algn="l" defTabSz="1066800">
            <a:lnSpc>
              <a:spcPct val="90000"/>
            </a:lnSpc>
            <a:spcBef>
              <a:spcPct val="0"/>
            </a:spcBef>
            <a:spcAft>
              <a:spcPct val="35000"/>
            </a:spcAft>
          </a:pPr>
          <a:r>
            <a:rPr lang="en-US" sz="2400" b="1" kern="1200" dirty="0"/>
            <a:t>The UK government spends an </a:t>
          </a:r>
          <a:r>
            <a:rPr lang="en-US" sz="2400" b="1" i="0" u="none" kern="1200" dirty="0">
              <a:solidFill>
                <a:prstClr val="black">
                  <a:hueOff val="0"/>
                  <a:satOff val="0"/>
                  <a:lumOff val="0"/>
                  <a:alphaOff val="0"/>
                </a:prstClr>
              </a:solidFill>
              <a:latin typeface="Calibri" panose="020F0502020204030204"/>
              <a:ea typeface="+mn-ea"/>
              <a:cs typeface="+mn-cs"/>
            </a:rPr>
            <a:t>estimated £</a:t>
          </a:r>
          <a:r>
            <a:rPr lang="en-GB" sz="2400" b="1" i="0" u="none" kern="1200" dirty="0">
              <a:solidFill>
                <a:prstClr val="black">
                  <a:hueOff val="0"/>
                  <a:satOff val="0"/>
                  <a:lumOff val="0"/>
                  <a:alphaOff val="0"/>
                </a:prstClr>
              </a:solidFill>
              <a:latin typeface="Calibri" panose="020F0502020204030204"/>
              <a:ea typeface="+mn-ea"/>
              <a:cs typeface="+mn-cs"/>
            </a:rPr>
            <a:t>8,435,000/day on </a:t>
          </a:r>
          <a:r>
            <a:rPr lang="en-GB" sz="2400" b="1" i="0" u="none" kern="1200" dirty="0"/>
            <a:t>FSM and UIFSM in England</a:t>
          </a:r>
          <a:endParaRPr lang="en-US" sz="2400" kern="1200" dirty="0">
            <a:solidFill>
              <a:prstClr val="black">
                <a:hueOff val="0"/>
                <a:satOff val="0"/>
                <a:lumOff val="0"/>
                <a:alphaOff val="0"/>
              </a:prstClr>
            </a:solidFill>
            <a:latin typeface="Calibri" panose="020F0502020204030204"/>
            <a:ea typeface="+mn-ea"/>
            <a:cs typeface="+mn-cs"/>
          </a:endParaRPr>
        </a:p>
      </dsp:txBody>
      <dsp:txXfrm>
        <a:off x="0" y="1536473"/>
        <a:ext cx="6702159" cy="2383029"/>
      </dsp:txXfrm>
    </dsp:sp>
    <dsp:sp modelId="{70CC3525-6B43-4A5E-8F5E-9B401E7E82D8}">
      <dsp:nvSpPr>
        <dsp:cNvPr id="0" name=""/>
        <dsp:cNvSpPr/>
      </dsp:nvSpPr>
      <dsp:spPr>
        <a:xfrm>
          <a:off x="0" y="3919502"/>
          <a:ext cx="67087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3CCCA-F778-4D37-B0ED-AB007BC87152}">
      <dsp:nvSpPr>
        <dsp:cNvPr id="0" name=""/>
        <dsp:cNvSpPr/>
      </dsp:nvSpPr>
      <dsp:spPr>
        <a:xfrm>
          <a:off x="0" y="3919502"/>
          <a:ext cx="6708711" cy="1017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buNone/>
          </a:pPr>
          <a:r>
            <a:rPr lang="en-US" sz="2400" b="1" kern="1200" dirty="0"/>
            <a:t>Childhood obesity i</a:t>
          </a:r>
          <a:r>
            <a:rPr lang="en-US" sz="2400" kern="1200" dirty="0"/>
            <a:t>s the number one threat to children’s health in Britain today.</a:t>
          </a:r>
        </a:p>
      </dsp:txBody>
      <dsp:txXfrm>
        <a:off x="0" y="3919502"/>
        <a:ext cx="6708711" cy="101739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9FFDB-4231-8941-BA36-F8E5BB48CCE1}" type="datetimeFigureOut">
              <a:rPr lang="en-US" smtClean="0"/>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C2261-2EFB-3847-B69D-3C6B943232E3}" type="slidenum">
              <a:rPr lang="en-US" smtClean="0"/>
              <a:t>‹#›</a:t>
            </a:fld>
            <a:endParaRPr lang="en-US"/>
          </a:p>
        </p:txBody>
      </p:sp>
    </p:spTree>
    <p:extLst>
      <p:ext uri="{BB962C8B-B14F-4D97-AF65-F5344CB8AC3E}">
        <p14:creationId xmlns:p14="http://schemas.microsoft.com/office/powerpoint/2010/main" val="3793119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xplore-education-statistics.service.gov.uk/find-statistics/free-school-meals-autumn-term/2020-21-autumn-ter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6A22BE-2982-49B7-9787-4087675810FD}" type="slidenum">
              <a:rPr lang="en-GB" smtClean="0"/>
              <a:t>1</a:t>
            </a:fld>
            <a:endParaRPr lang="en-GB"/>
          </a:p>
        </p:txBody>
      </p:sp>
    </p:spTree>
    <p:extLst>
      <p:ext uri="{BB962C8B-B14F-4D97-AF65-F5344CB8AC3E}">
        <p14:creationId xmlns:p14="http://schemas.microsoft.com/office/powerpoint/2010/main" val="117160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63C2261-2EFB-3847-B69D-3C6B943232E3}" type="slidenum">
              <a:rPr lang="en-US" smtClean="0"/>
              <a:t>2</a:t>
            </a:fld>
            <a:endParaRPr lang="en-US"/>
          </a:p>
        </p:txBody>
      </p:sp>
    </p:spTree>
    <p:extLst>
      <p:ext uri="{BB962C8B-B14F-4D97-AF65-F5344CB8AC3E}">
        <p14:creationId xmlns:p14="http://schemas.microsoft.com/office/powerpoint/2010/main" val="393657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2. Add to this the reality of cost of living crisis food insecurity rates </a:t>
            </a:r>
            <a:r>
              <a:rPr lang="en-US"/>
              <a:t>in the UK</a:t>
            </a:r>
            <a:endParaRPr lang="en-US" dirty="0"/>
          </a:p>
          <a:p>
            <a:endParaRPr lang="en-US" dirty="0"/>
          </a:p>
        </p:txBody>
      </p:sp>
      <p:sp>
        <p:nvSpPr>
          <p:cNvPr id="4" name="Slide Number Placeholder 3"/>
          <p:cNvSpPr>
            <a:spLocks noGrp="1"/>
          </p:cNvSpPr>
          <p:nvPr>
            <p:ph type="sldNum" sz="quarter" idx="5"/>
          </p:nvPr>
        </p:nvSpPr>
        <p:spPr/>
        <p:txBody>
          <a:bodyPr/>
          <a:lstStyle/>
          <a:p>
            <a:fld id="{963C2261-2EFB-3847-B69D-3C6B943232E3}" type="slidenum">
              <a:rPr lang="en-US" smtClean="0"/>
              <a:t>3</a:t>
            </a:fld>
            <a:endParaRPr lang="en-US"/>
          </a:p>
        </p:txBody>
      </p:sp>
    </p:spTree>
    <p:extLst>
      <p:ext uri="{BB962C8B-B14F-4D97-AF65-F5344CB8AC3E}">
        <p14:creationId xmlns:p14="http://schemas.microsoft.com/office/powerpoint/2010/main" val="616831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E2E2E"/>
                </a:solidFill>
                <a:effectLst/>
                <a:latin typeface="ElsevierGulliver"/>
              </a:rPr>
              <a:t>Agroecological practices aim to optimize ecological processes, environmental and public health and well-being, and minimize social-ecological costs from agriculture such as soil degradation, water contamination, greenhouse gas emissions, exhaustion of non renewable resources, and inequitable social structures </a:t>
            </a:r>
          </a:p>
          <a:p>
            <a:endParaRPr lang="en-GB" b="0" i="0" u="none" strike="noStrike" dirty="0">
              <a:solidFill>
                <a:srgbClr val="2E2E2E"/>
              </a:solidFill>
              <a:effectLst/>
              <a:latin typeface="ElsevierGulliver"/>
            </a:endParaRPr>
          </a:p>
          <a:p>
            <a:endParaRPr lang="en-US" dirty="0"/>
          </a:p>
        </p:txBody>
      </p:sp>
      <p:sp>
        <p:nvSpPr>
          <p:cNvPr id="4" name="Slide Number Placeholder 3"/>
          <p:cNvSpPr>
            <a:spLocks noGrp="1"/>
          </p:cNvSpPr>
          <p:nvPr>
            <p:ph type="sldNum" sz="quarter" idx="5"/>
          </p:nvPr>
        </p:nvSpPr>
        <p:spPr/>
        <p:txBody>
          <a:bodyPr/>
          <a:lstStyle/>
          <a:p>
            <a:fld id="{963C2261-2EFB-3847-B69D-3C6B943232E3}" type="slidenum">
              <a:rPr lang="en-US" smtClean="0"/>
              <a:t>4</a:t>
            </a:fld>
            <a:endParaRPr lang="en-US"/>
          </a:p>
        </p:txBody>
      </p:sp>
    </p:spTree>
    <p:extLst>
      <p:ext uri="{BB962C8B-B14F-4D97-AF65-F5344CB8AC3E}">
        <p14:creationId xmlns:p14="http://schemas.microsoft.com/office/powerpoint/2010/main" val="212490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how does school food fit in this context?</a:t>
            </a:r>
          </a:p>
          <a:p>
            <a:endParaRPr lang="en-US" dirty="0"/>
          </a:p>
        </p:txBody>
      </p:sp>
      <p:sp>
        <p:nvSpPr>
          <p:cNvPr id="4" name="Slide Number Placeholder 3"/>
          <p:cNvSpPr>
            <a:spLocks noGrp="1"/>
          </p:cNvSpPr>
          <p:nvPr>
            <p:ph type="sldNum" sz="quarter" idx="5"/>
          </p:nvPr>
        </p:nvSpPr>
        <p:spPr/>
        <p:txBody>
          <a:bodyPr/>
          <a:lstStyle/>
          <a:p>
            <a:fld id="{963C2261-2EFB-3847-B69D-3C6B943232E3}" type="slidenum">
              <a:rPr lang="en-US" smtClean="0"/>
              <a:t>5</a:t>
            </a:fld>
            <a:endParaRPr lang="en-US"/>
          </a:p>
        </p:txBody>
      </p:sp>
    </p:spTree>
    <p:extLst>
      <p:ext uri="{BB962C8B-B14F-4D97-AF65-F5344CB8AC3E}">
        <p14:creationId xmlns:p14="http://schemas.microsoft.com/office/powerpoint/2010/main" val="402635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D4D4D"/>
                </a:solidFill>
                <a:effectLst/>
                <a:latin typeface="National"/>
              </a:rPr>
              <a:t>Every year the public sector spends over £2 billion providing meals in schools, hospitals, prisons, and many other public bodies. But how is this food sourced, and does it meet the right standards regarding health, the environment and supporting local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0" i="0" u="none" strike="noStrike" dirty="0">
                <a:solidFill>
                  <a:srgbClr val="32363A"/>
                </a:solidFill>
                <a:effectLst/>
                <a:latin typeface="72"/>
              </a:rPr>
              <a:t>An estimate of over £112.000 meals are served in Cornwall’s primary and secondary schools every day with a minimum estimated monetary value of over £263.200. Schools expressed concern over lunchtime meals including uneaten food left on plates, very few ingredients are sourced from Cornish producers and growers and uncertainty over the nutritional value of meals. An innovative platform and framework is urgently needed to support schools, local growers, caterers and pupils to work together to improve all aspects of food in schools.</a:t>
            </a:r>
            <a:endParaRPr lang="en-US" dirty="0"/>
          </a:p>
          <a:p>
            <a:endParaRPr lang="en-US" dirty="0"/>
          </a:p>
          <a:p>
            <a:r>
              <a:rPr lang="en-US" dirty="0"/>
              <a:t>Three facts </a:t>
            </a:r>
          </a:p>
          <a:p>
            <a:endParaRPr lang="en-US" dirty="0">
              <a:hlinkClick r:id="rId3"/>
            </a:endParaRPr>
          </a:p>
          <a:p>
            <a:r>
              <a:rPr lang="en-GB" dirty="0">
                <a:hlinkClick r:id="rId3"/>
              </a:rPr>
              <a:t>Free school meals: Autumn term, Autumn Term 2020/21 – Explore education statistics – GOV.UK (explore-education-statistics.service.gov.uk)</a:t>
            </a:r>
            <a:r>
              <a:rPr lang="en-GB" dirty="0"/>
              <a:t> </a:t>
            </a:r>
          </a:p>
          <a:p>
            <a:endParaRPr lang="en-GB" dirty="0"/>
          </a:p>
        </p:txBody>
      </p:sp>
      <p:sp>
        <p:nvSpPr>
          <p:cNvPr id="4" name="Slide Number Placeholder 3"/>
          <p:cNvSpPr>
            <a:spLocks noGrp="1"/>
          </p:cNvSpPr>
          <p:nvPr>
            <p:ph type="sldNum" sz="quarter" idx="5"/>
          </p:nvPr>
        </p:nvSpPr>
        <p:spPr/>
        <p:txBody>
          <a:bodyPr/>
          <a:lstStyle/>
          <a:p>
            <a:fld id="{A56A22BE-2982-49B7-9787-4087675810FD}" type="slidenum">
              <a:rPr lang="en-GB" smtClean="0"/>
              <a:t>6</a:t>
            </a:fld>
            <a:endParaRPr lang="en-GB"/>
          </a:p>
        </p:txBody>
      </p:sp>
    </p:spTree>
    <p:extLst>
      <p:ext uri="{BB962C8B-B14F-4D97-AF65-F5344CB8AC3E}">
        <p14:creationId xmlns:p14="http://schemas.microsoft.com/office/powerpoint/2010/main" val="97377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survey is live!</a:t>
            </a:r>
          </a:p>
          <a:p>
            <a:endParaRPr lang="en-US" dirty="0"/>
          </a:p>
          <a:p>
            <a:r>
              <a:rPr lang="en-GB" b="0" i="0" u="none" strike="noStrike" dirty="0">
                <a:solidFill>
                  <a:srgbClr val="000000"/>
                </a:solidFill>
                <a:effectLst/>
                <a:latin typeface="72"/>
              </a:rPr>
              <a:t>https://</a:t>
            </a:r>
            <a:r>
              <a:rPr lang="en-GB" b="0" i="0" u="none" strike="noStrike" dirty="0" err="1">
                <a:solidFill>
                  <a:srgbClr val="000000"/>
                </a:solidFill>
                <a:effectLst/>
                <a:latin typeface="72"/>
              </a:rPr>
              <a:t>exeterssis.eu.qualtrics.com</a:t>
            </a:r>
            <a:r>
              <a:rPr lang="en-GB" b="0" i="0" u="none" strike="noStrike" dirty="0">
                <a:solidFill>
                  <a:srgbClr val="000000"/>
                </a:solidFill>
                <a:effectLst/>
                <a:latin typeface="72"/>
              </a:rPr>
              <a:t>/</a:t>
            </a:r>
            <a:r>
              <a:rPr lang="en-GB" b="0" i="0" u="none" strike="noStrike" dirty="0" err="1">
                <a:solidFill>
                  <a:srgbClr val="000000"/>
                </a:solidFill>
                <a:effectLst/>
                <a:latin typeface="72"/>
              </a:rPr>
              <a:t>jfe</a:t>
            </a:r>
            <a:r>
              <a:rPr lang="en-GB" b="0" i="0" u="none" strike="noStrike" dirty="0">
                <a:solidFill>
                  <a:srgbClr val="000000"/>
                </a:solidFill>
                <a:effectLst/>
                <a:latin typeface="72"/>
              </a:rPr>
              <a:t>/form/SV_56CGHClOn1J5dfE</a:t>
            </a:r>
            <a:r>
              <a:rPr lang="en-US" b="0" i="0" u="none" strike="noStrike">
                <a:solidFill>
                  <a:srgbClr val="000000"/>
                </a:solidFill>
                <a:effectLst/>
                <a:latin typeface="72"/>
              </a:rPr>
              <a:t> </a:t>
            </a:r>
            <a:endParaRPr lang="en-US" dirty="0"/>
          </a:p>
        </p:txBody>
      </p:sp>
      <p:sp>
        <p:nvSpPr>
          <p:cNvPr id="4" name="Slide Number Placeholder 3"/>
          <p:cNvSpPr>
            <a:spLocks noGrp="1"/>
          </p:cNvSpPr>
          <p:nvPr>
            <p:ph type="sldNum" sz="quarter" idx="5"/>
          </p:nvPr>
        </p:nvSpPr>
        <p:spPr/>
        <p:txBody>
          <a:bodyPr/>
          <a:lstStyle/>
          <a:p>
            <a:fld id="{963C2261-2EFB-3847-B69D-3C6B943232E3}" type="slidenum">
              <a:rPr lang="en-US" smtClean="0"/>
              <a:t>7</a:t>
            </a:fld>
            <a:endParaRPr lang="en-US"/>
          </a:p>
        </p:txBody>
      </p:sp>
    </p:spTree>
    <p:extLst>
      <p:ext uri="{BB962C8B-B14F-4D97-AF65-F5344CB8AC3E}">
        <p14:creationId xmlns:p14="http://schemas.microsoft.com/office/powerpoint/2010/main" val="359479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5BE5-B98A-68E9-B397-E30D826F87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55D8E97-13AE-3427-BCEC-10BA1515F2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0BD3AD-339D-5531-BA5F-73D3F65DE6FE}"/>
              </a:ext>
            </a:extLst>
          </p:cNvPr>
          <p:cNvSpPr>
            <a:spLocks noGrp="1"/>
          </p:cNvSpPr>
          <p:nvPr>
            <p:ph type="dt" sz="half" idx="10"/>
          </p:nvPr>
        </p:nvSpPr>
        <p:spPr/>
        <p:txBody>
          <a:bodyPr/>
          <a:lstStyle/>
          <a:p>
            <a:fld id="{845E386E-A4C8-D24E-B5CC-DAB273F6074C}" type="datetimeFigureOut">
              <a:rPr lang="en-US" smtClean="0"/>
              <a:t>5/16/2023</a:t>
            </a:fld>
            <a:endParaRPr lang="en-US"/>
          </a:p>
        </p:txBody>
      </p:sp>
      <p:sp>
        <p:nvSpPr>
          <p:cNvPr id="5" name="Footer Placeholder 4">
            <a:extLst>
              <a:ext uri="{FF2B5EF4-FFF2-40B4-BE49-F238E27FC236}">
                <a16:creationId xmlns:a16="http://schemas.microsoft.com/office/drawing/2014/main" id="{E2EAE631-112A-F9DD-07D4-E54A558A8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6786B-3730-0F38-050C-A06C7AB29BB8}"/>
              </a:ext>
            </a:extLst>
          </p:cNvPr>
          <p:cNvSpPr>
            <a:spLocks noGrp="1"/>
          </p:cNvSpPr>
          <p:nvPr>
            <p:ph type="sldNum" sz="quarter" idx="12"/>
          </p:nvPr>
        </p:nvSpPr>
        <p:spPr/>
        <p:txBody>
          <a:bodyPr/>
          <a:lstStyle/>
          <a:p>
            <a:fld id="{4E35B3C1-F068-1245-82C9-04A06EE9BC5F}" type="slidenum">
              <a:rPr lang="en-US" smtClean="0"/>
              <a:t>‹#›</a:t>
            </a:fld>
            <a:endParaRPr lang="en-US"/>
          </a:p>
        </p:txBody>
      </p:sp>
    </p:spTree>
    <p:extLst>
      <p:ext uri="{BB962C8B-B14F-4D97-AF65-F5344CB8AC3E}">
        <p14:creationId xmlns:p14="http://schemas.microsoft.com/office/powerpoint/2010/main" val="407068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D58B-02EE-37DF-18BE-56CE163F78A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2A0BDAE-369D-4EDF-806C-A553366BE28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953F62-9838-D606-7C47-6FE78533C951}"/>
              </a:ext>
            </a:extLst>
          </p:cNvPr>
          <p:cNvSpPr>
            <a:spLocks noGrp="1"/>
          </p:cNvSpPr>
          <p:nvPr>
            <p:ph type="dt" sz="half" idx="10"/>
          </p:nvPr>
        </p:nvSpPr>
        <p:spPr/>
        <p:txBody>
          <a:bodyPr/>
          <a:lstStyle/>
          <a:p>
            <a:fld id="{845E386E-A4C8-D24E-B5CC-DAB273F6074C}" type="datetimeFigureOut">
              <a:rPr lang="en-US" smtClean="0"/>
              <a:t>5/16/2023</a:t>
            </a:fld>
            <a:endParaRPr lang="en-US"/>
          </a:p>
        </p:txBody>
      </p:sp>
      <p:sp>
        <p:nvSpPr>
          <p:cNvPr id="5" name="Footer Placeholder 4">
            <a:extLst>
              <a:ext uri="{FF2B5EF4-FFF2-40B4-BE49-F238E27FC236}">
                <a16:creationId xmlns:a16="http://schemas.microsoft.com/office/drawing/2014/main" id="{07992D7D-A1AE-5D4F-1932-B05411895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A3D4A-C211-9E77-A3D5-15C3AEB24563}"/>
              </a:ext>
            </a:extLst>
          </p:cNvPr>
          <p:cNvSpPr>
            <a:spLocks noGrp="1"/>
          </p:cNvSpPr>
          <p:nvPr>
            <p:ph type="sldNum" sz="quarter" idx="12"/>
          </p:nvPr>
        </p:nvSpPr>
        <p:spPr/>
        <p:txBody>
          <a:bodyPr/>
          <a:lstStyle/>
          <a:p>
            <a:fld id="{4E35B3C1-F068-1245-82C9-04A06EE9BC5F}" type="slidenum">
              <a:rPr lang="en-US" smtClean="0"/>
              <a:t>‹#›</a:t>
            </a:fld>
            <a:endParaRPr lang="en-US"/>
          </a:p>
        </p:txBody>
      </p:sp>
    </p:spTree>
    <p:extLst>
      <p:ext uri="{BB962C8B-B14F-4D97-AF65-F5344CB8AC3E}">
        <p14:creationId xmlns:p14="http://schemas.microsoft.com/office/powerpoint/2010/main" val="158560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9D3538-71E9-7537-5D93-90E6D0D012B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D8AA679-92DF-27FA-C157-103B0521660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96AE14-EC03-BFFC-AC1C-B834BF1DE0DC}"/>
              </a:ext>
            </a:extLst>
          </p:cNvPr>
          <p:cNvSpPr>
            <a:spLocks noGrp="1"/>
          </p:cNvSpPr>
          <p:nvPr>
            <p:ph type="dt" sz="half" idx="10"/>
          </p:nvPr>
        </p:nvSpPr>
        <p:spPr/>
        <p:txBody>
          <a:bodyPr/>
          <a:lstStyle/>
          <a:p>
            <a:fld id="{845E386E-A4C8-D24E-B5CC-DAB273F6074C}" type="datetimeFigureOut">
              <a:rPr lang="en-US" smtClean="0"/>
              <a:t>5/16/2023</a:t>
            </a:fld>
            <a:endParaRPr lang="en-US"/>
          </a:p>
        </p:txBody>
      </p:sp>
      <p:sp>
        <p:nvSpPr>
          <p:cNvPr id="5" name="Footer Placeholder 4">
            <a:extLst>
              <a:ext uri="{FF2B5EF4-FFF2-40B4-BE49-F238E27FC236}">
                <a16:creationId xmlns:a16="http://schemas.microsoft.com/office/drawing/2014/main" id="{28CB3FF3-4604-96A7-A8E8-0BA9747D0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7A8B6-2205-4E9C-D781-041FF9741B1B}"/>
              </a:ext>
            </a:extLst>
          </p:cNvPr>
          <p:cNvSpPr>
            <a:spLocks noGrp="1"/>
          </p:cNvSpPr>
          <p:nvPr>
            <p:ph type="sldNum" sz="quarter" idx="12"/>
          </p:nvPr>
        </p:nvSpPr>
        <p:spPr/>
        <p:txBody>
          <a:bodyPr/>
          <a:lstStyle/>
          <a:p>
            <a:fld id="{4E35B3C1-F068-1245-82C9-04A06EE9BC5F}" type="slidenum">
              <a:rPr lang="en-US" smtClean="0"/>
              <a:t>‹#›</a:t>
            </a:fld>
            <a:endParaRPr lang="en-US"/>
          </a:p>
        </p:txBody>
      </p:sp>
    </p:spTree>
    <p:extLst>
      <p:ext uri="{BB962C8B-B14F-4D97-AF65-F5344CB8AC3E}">
        <p14:creationId xmlns:p14="http://schemas.microsoft.com/office/powerpoint/2010/main" val="186643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0C8B-801B-37A3-96BC-D68AB9AE0D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11DF2B-DA7A-D139-4C40-A4A09C52B5D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8108FE-D6AC-52A8-CC97-85A9B6B3B798}"/>
              </a:ext>
            </a:extLst>
          </p:cNvPr>
          <p:cNvSpPr>
            <a:spLocks noGrp="1"/>
          </p:cNvSpPr>
          <p:nvPr>
            <p:ph type="dt" sz="half" idx="10"/>
          </p:nvPr>
        </p:nvSpPr>
        <p:spPr/>
        <p:txBody>
          <a:bodyPr/>
          <a:lstStyle/>
          <a:p>
            <a:fld id="{845E386E-A4C8-D24E-B5CC-DAB273F6074C}" type="datetimeFigureOut">
              <a:rPr lang="en-US" smtClean="0"/>
              <a:t>5/16/2023</a:t>
            </a:fld>
            <a:endParaRPr lang="en-US"/>
          </a:p>
        </p:txBody>
      </p:sp>
      <p:sp>
        <p:nvSpPr>
          <p:cNvPr id="5" name="Footer Placeholder 4">
            <a:extLst>
              <a:ext uri="{FF2B5EF4-FFF2-40B4-BE49-F238E27FC236}">
                <a16:creationId xmlns:a16="http://schemas.microsoft.com/office/drawing/2014/main" id="{87C7B213-04F0-30EA-311C-01D333DE5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BA12A-4306-F825-BF6A-C1D91EFCD3FE}"/>
              </a:ext>
            </a:extLst>
          </p:cNvPr>
          <p:cNvSpPr>
            <a:spLocks noGrp="1"/>
          </p:cNvSpPr>
          <p:nvPr>
            <p:ph type="sldNum" sz="quarter" idx="12"/>
          </p:nvPr>
        </p:nvSpPr>
        <p:spPr/>
        <p:txBody>
          <a:bodyPr/>
          <a:lstStyle/>
          <a:p>
            <a:fld id="{4E35B3C1-F068-1245-82C9-04A06EE9BC5F}" type="slidenum">
              <a:rPr lang="en-US" smtClean="0"/>
              <a:t>‹#›</a:t>
            </a:fld>
            <a:endParaRPr lang="en-US"/>
          </a:p>
        </p:txBody>
      </p:sp>
    </p:spTree>
    <p:extLst>
      <p:ext uri="{BB962C8B-B14F-4D97-AF65-F5344CB8AC3E}">
        <p14:creationId xmlns:p14="http://schemas.microsoft.com/office/powerpoint/2010/main" val="222104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746F-71FC-A458-DE2E-992554C96A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36F28E5-52F7-44D9-970B-4AAFFC1517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E6D78C-450C-A668-F952-BD7F8700E1B3}"/>
              </a:ext>
            </a:extLst>
          </p:cNvPr>
          <p:cNvSpPr>
            <a:spLocks noGrp="1"/>
          </p:cNvSpPr>
          <p:nvPr>
            <p:ph type="dt" sz="half" idx="10"/>
          </p:nvPr>
        </p:nvSpPr>
        <p:spPr/>
        <p:txBody>
          <a:bodyPr/>
          <a:lstStyle/>
          <a:p>
            <a:fld id="{845E386E-A4C8-D24E-B5CC-DAB273F6074C}" type="datetimeFigureOut">
              <a:rPr lang="en-US" smtClean="0"/>
              <a:t>5/16/2023</a:t>
            </a:fld>
            <a:endParaRPr lang="en-US"/>
          </a:p>
        </p:txBody>
      </p:sp>
      <p:sp>
        <p:nvSpPr>
          <p:cNvPr id="5" name="Footer Placeholder 4">
            <a:extLst>
              <a:ext uri="{FF2B5EF4-FFF2-40B4-BE49-F238E27FC236}">
                <a16:creationId xmlns:a16="http://schemas.microsoft.com/office/drawing/2014/main" id="{77746A5F-2585-0C0B-BFA1-1A42A1D56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79346-511D-AB11-02F0-42CB78989FA8}"/>
              </a:ext>
            </a:extLst>
          </p:cNvPr>
          <p:cNvSpPr>
            <a:spLocks noGrp="1"/>
          </p:cNvSpPr>
          <p:nvPr>
            <p:ph type="sldNum" sz="quarter" idx="12"/>
          </p:nvPr>
        </p:nvSpPr>
        <p:spPr/>
        <p:txBody>
          <a:bodyPr/>
          <a:lstStyle/>
          <a:p>
            <a:fld id="{4E35B3C1-F068-1245-82C9-04A06EE9BC5F}" type="slidenum">
              <a:rPr lang="en-US" smtClean="0"/>
              <a:t>‹#›</a:t>
            </a:fld>
            <a:endParaRPr lang="en-US"/>
          </a:p>
        </p:txBody>
      </p:sp>
    </p:spTree>
    <p:extLst>
      <p:ext uri="{BB962C8B-B14F-4D97-AF65-F5344CB8AC3E}">
        <p14:creationId xmlns:p14="http://schemas.microsoft.com/office/powerpoint/2010/main" val="766757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9EA2-41C9-A044-1616-3C1039C9F4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26232A-73C8-FA8B-96C0-1567ACBF527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03131D3-7474-3173-1AC0-5974535686B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3791332-1D75-91DA-B786-E434705B337A}"/>
              </a:ext>
            </a:extLst>
          </p:cNvPr>
          <p:cNvSpPr>
            <a:spLocks noGrp="1"/>
          </p:cNvSpPr>
          <p:nvPr>
            <p:ph type="dt" sz="half" idx="10"/>
          </p:nvPr>
        </p:nvSpPr>
        <p:spPr/>
        <p:txBody>
          <a:bodyPr/>
          <a:lstStyle/>
          <a:p>
            <a:fld id="{845E386E-A4C8-D24E-B5CC-DAB273F6074C}" type="datetimeFigureOut">
              <a:rPr lang="en-US" smtClean="0"/>
              <a:t>5/16/2023</a:t>
            </a:fld>
            <a:endParaRPr lang="en-US"/>
          </a:p>
        </p:txBody>
      </p:sp>
      <p:sp>
        <p:nvSpPr>
          <p:cNvPr id="6" name="Footer Placeholder 5">
            <a:extLst>
              <a:ext uri="{FF2B5EF4-FFF2-40B4-BE49-F238E27FC236}">
                <a16:creationId xmlns:a16="http://schemas.microsoft.com/office/drawing/2014/main" id="{8F86CAC9-DB20-84D8-471C-29F6D663E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EFD87-F83B-8EE4-22EC-A6C329C5F7A5}"/>
              </a:ext>
            </a:extLst>
          </p:cNvPr>
          <p:cNvSpPr>
            <a:spLocks noGrp="1"/>
          </p:cNvSpPr>
          <p:nvPr>
            <p:ph type="sldNum" sz="quarter" idx="12"/>
          </p:nvPr>
        </p:nvSpPr>
        <p:spPr/>
        <p:txBody>
          <a:bodyPr/>
          <a:lstStyle/>
          <a:p>
            <a:fld id="{4E35B3C1-F068-1245-82C9-04A06EE9BC5F}" type="slidenum">
              <a:rPr lang="en-US" smtClean="0"/>
              <a:t>‹#›</a:t>
            </a:fld>
            <a:endParaRPr lang="en-US"/>
          </a:p>
        </p:txBody>
      </p:sp>
    </p:spTree>
    <p:extLst>
      <p:ext uri="{BB962C8B-B14F-4D97-AF65-F5344CB8AC3E}">
        <p14:creationId xmlns:p14="http://schemas.microsoft.com/office/powerpoint/2010/main" val="208942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EFB2-009B-3F9F-5EBA-4E31A38C634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678C05A-459D-6177-9231-BF6D7405E4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D178C8C-D21B-783A-89F2-F83D54FCA76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C50A6D0-2DB0-7E9A-AF3D-7DE1F2A745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EE21F5-22D4-3AC9-042B-940C0B1A6BB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2EC539B-5910-2E65-E72F-FB542910AAF4}"/>
              </a:ext>
            </a:extLst>
          </p:cNvPr>
          <p:cNvSpPr>
            <a:spLocks noGrp="1"/>
          </p:cNvSpPr>
          <p:nvPr>
            <p:ph type="dt" sz="half" idx="10"/>
          </p:nvPr>
        </p:nvSpPr>
        <p:spPr/>
        <p:txBody>
          <a:bodyPr/>
          <a:lstStyle/>
          <a:p>
            <a:fld id="{845E386E-A4C8-D24E-B5CC-DAB273F6074C}" type="datetimeFigureOut">
              <a:rPr lang="en-US" smtClean="0"/>
              <a:t>5/16/2023</a:t>
            </a:fld>
            <a:endParaRPr lang="en-US"/>
          </a:p>
        </p:txBody>
      </p:sp>
      <p:sp>
        <p:nvSpPr>
          <p:cNvPr id="8" name="Footer Placeholder 7">
            <a:extLst>
              <a:ext uri="{FF2B5EF4-FFF2-40B4-BE49-F238E27FC236}">
                <a16:creationId xmlns:a16="http://schemas.microsoft.com/office/drawing/2014/main" id="{0E6BD983-5CF9-587C-BF4C-2548F685F7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7D1A13-FB39-F179-1955-F7D981B474EB}"/>
              </a:ext>
            </a:extLst>
          </p:cNvPr>
          <p:cNvSpPr>
            <a:spLocks noGrp="1"/>
          </p:cNvSpPr>
          <p:nvPr>
            <p:ph type="sldNum" sz="quarter" idx="12"/>
          </p:nvPr>
        </p:nvSpPr>
        <p:spPr/>
        <p:txBody>
          <a:bodyPr/>
          <a:lstStyle/>
          <a:p>
            <a:fld id="{4E35B3C1-F068-1245-82C9-04A06EE9BC5F}" type="slidenum">
              <a:rPr lang="en-US" smtClean="0"/>
              <a:t>‹#›</a:t>
            </a:fld>
            <a:endParaRPr lang="en-US"/>
          </a:p>
        </p:txBody>
      </p:sp>
    </p:spTree>
    <p:extLst>
      <p:ext uri="{BB962C8B-B14F-4D97-AF65-F5344CB8AC3E}">
        <p14:creationId xmlns:p14="http://schemas.microsoft.com/office/powerpoint/2010/main" val="301314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38124-B6E5-BEB2-75CC-C308B5F0709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0022D4-D21A-3CED-A6D5-1E51DEA5A242}"/>
              </a:ext>
            </a:extLst>
          </p:cNvPr>
          <p:cNvSpPr>
            <a:spLocks noGrp="1"/>
          </p:cNvSpPr>
          <p:nvPr>
            <p:ph type="dt" sz="half" idx="10"/>
          </p:nvPr>
        </p:nvSpPr>
        <p:spPr/>
        <p:txBody>
          <a:bodyPr/>
          <a:lstStyle/>
          <a:p>
            <a:fld id="{845E386E-A4C8-D24E-B5CC-DAB273F6074C}" type="datetimeFigureOut">
              <a:rPr lang="en-US" smtClean="0"/>
              <a:t>5/16/2023</a:t>
            </a:fld>
            <a:endParaRPr lang="en-US"/>
          </a:p>
        </p:txBody>
      </p:sp>
      <p:sp>
        <p:nvSpPr>
          <p:cNvPr id="4" name="Footer Placeholder 3">
            <a:extLst>
              <a:ext uri="{FF2B5EF4-FFF2-40B4-BE49-F238E27FC236}">
                <a16:creationId xmlns:a16="http://schemas.microsoft.com/office/drawing/2014/main" id="{C7969982-BFFE-B274-100B-984B1B8BFA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1DB64-8544-2E74-3F0A-7C59B4A7A3A0}"/>
              </a:ext>
            </a:extLst>
          </p:cNvPr>
          <p:cNvSpPr>
            <a:spLocks noGrp="1"/>
          </p:cNvSpPr>
          <p:nvPr>
            <p:ph type="sldNum" sz="quarter" idx="12"/>
          </p:nvPr>
        </p:nvSpPr>
        <p:spPr/>
        <p:txBody>
          <a:bodyPr/>
          <a:lstStyle/>
          <a:p>
            <a:fld id="{4E35B3C1-F068-1245-82C9-04A06EE9BC5F}" type="slidenum">
              <a:rPr lang="en-US" smtClean="0"/>
              <a:t>‹#›</a:t>
            </a:fld>
            <a:endParaRPr lang="en-US"/>
          </a:p>
        </p:txBody>
      </p:sp>
    </p:spTree>
    <p:extLst>
      <p:ext uri="{BB962C8B-B14F-4D97-AF65-F5344CB8AC3E}">
        <p14:creationId xmlns:p14="http://schemas.microsoft.com/office/powerpoint/2010/main" val="423160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C94EC1-164F-01D9-5FAE-F50B1EAB06B3}"/>
              </a:ext>
            </a:extLst>
          </p:cNvPr>
          <p:cNvSpPr>
            <a:spLocks noGrp="1"/>
          </p:cNvSpPr>
          <p:nvPr>
            <p:ph type="dt" sz="half" idx="10"/>
          </p:nvPr>
        </p:nvSpPr>
        <p:spPr/>
        <p:txBody>
          <a:bodyPr/>
          <a:lstStyle/>
          <a:p>
            <a:fld id="{845E386E-A4C8-D24E-B5CC-DAB273F6074C}" type="datetimeFigureOut">
              <a:rPr lang="en-US" smtClean="0"/>
              <a:t>5/16/2023</a:t>
            </a:fld>
            <a:endParaRPr lang="en-US"/>
          </a:p>
        </p:txBody>
      </p:sp>
      <p:sp>
        <p:nvSpPr>
          <p:cNvPr id="3" name="Footer Placeholder 2">
            <a:extLst>
              <a:ext uri="{FF2B5EF4-FFF2-40B4-BE49-F238E27FC236}">
                <a16:creationId xmlns:a16="http://schemas.microsoft.com/office/drawing/2014/main" id="{A122C02D-0EC3-DF13-BEAA-59A75F401D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F421EB-4826-A035-B566-362ED605FD72}"/>
              </a:ext>
            </a:extLst>
          </p:cNvPr>
          <p:cNvSpPr>
            <a:spLocks noGrp="1"/>
          </p:cNvSpPr>
          <p:nvPr>
            <p:ph type="sldNum" sz="quarter" idx="12"/>
          </p:nvPr>
        </p:nvSpPr>
        <p:spPr/>
        <p:txBody>
          <a:bodyPr/>
          <a:lstStyle/>
          <a:p>
            <a:fld id="{4E35B3C1-F068-1245-82C9-04A06EE9BC5F}" type="slidenum">
              <a:rPr lang="en-US" smtClean="0"/>
              <a:t>‹#›</a:t>
            </a:fld>
            <a:endParaRPr lang="en-US"/>
          </a:p>
        </p:txBody>
      </p:sp>
    </p:spTree>
    <p:extLst>
      <p:ext uri="{BB962C8B-B14F-4D97-AF65-F5344CB8AC3E}">
        <p14:creationId xmlns:p14="http://schemas.microsoft.com/office/powerpoint/2010/main" val="6410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E35D-8396-CE75-842F-28E37F1C41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F154ED8-3E64-D849-07B8-53B8F05326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C2D001F-5272-B394-1AF2-E1E1E61226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AF4A74-FE8C-029B-DE14-FF00BCA4186E}"/>
              </a:ext>
            </a:extLst>
          </p:cNvPr>
          <p:cNvSpPr>
            <a:spLocks noGrp="1"/>
          </p:cNvSpPr>
          <p:nvPr>
            <p:ph type="dt" sz="half" idx="10"/>
          </p:nvPr>
        </p:nvSpPr>
        <p:spPr/>
        <p:txBody>
          <a:bodyPr/>
          <a:lstStyle/>
          <a:p>
            <a:fld id="{845E386E-A4C8-D24E-B5CC-DAB273F6074C}" type="datetimeFigureOut">
              <a:rPr lang="en-US" smtClean="0"/>
              <a:t>5/16/2023</a:t>
            </a:fld>
            <a:endParaRPr lang="en-US"/>
          </a:p>
        </p:txBody>
      </p:sp>
      <p:sp>
        <p:nvSpPr>
          <p:cNvPr id="6" name="Footer Placeholder 5">
            <a:extLst>
              <a:ext uri="{FF2B5EF4-FFF2-40B4-BE49-F238E27FC236}">
                <a16:creationId xmlns:a16="http://schemas.microsoft.com/office/drawing/2014/main" id="{845F7AE1-6EBF-DA21-5F88-C600AD671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FE791-695B-0638-EC6B-88B59563448F}"/>
              </a:ext>
            </a:extLst>
          </p:cNvPr>
          <p:cNvSpPr>
            <a:spLocks noGrp="1"/>
          </p:cNvSpPr>
          <p:nvPr>
            <p:ph type="sldNum" sz="quarter" idx="12"/>
          </p:nvPr>
        </p:nvSpPr>
        <p:spPr/>
        <p:txBody>
          <a:bodyPr/>
          <a:lstStyle/>
          <a:p>
            <a:fld id="{4E35B3C1-F068-1245-82C9-04A06EE9BC5F}" type="slidenum">
              <a:rPr lang="en-US" smtClean="0"/>
              <a:t>‹#›</a:t>
            </a:fld>
            <a:endParaRPr lang="en-US"/>
          </a:p>
        </p:txBody>
      </p:sp>
    </p:spTree>
    <p:extLst>
      <p:ext uri="{BB962C8B-B14F-4D97-AF65-F5344CB8AC3E}">
        <p14:creationId xmlns:p14="http://schemas.microsoft.com/office/powerpoint/2010/main" val="252358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A7E3-90A0-2AE1-7FFE-9FFBF90D77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FB5E1EE-34FE-EE40-E556-AEBF3ED80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19B209-31B0-237A-2763-3F848DF0D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788F71-90C8-7A44-A735-4AA1F9AC7DEF}"/>
              </a:ext>
            </a:extLst>
          </p:cNvPr>
          <p:cNvSpPr>
            <a:spLocks noGrp="1"/>
          </p:cNvSpPr>
          <p:nvPr>
            <p:ph type="dt" sz="half" idx="10"/>
          </p:nvPr>
        </p:nvSpPr>
        <p:spPr/>
        <p:txBody>
          <a:bodyPr/>
          <a:lstStyle/>
          <a:p>
            <a:fld id="{845E386E-A4C8-D24E-B5CC-DAB273F6074C}" type="datetimeFigureOut">
              <a:rPr lang="en-US" smtClean="0"/>
              <a:t>5/16/2023</a:t>
            </a:fld>
            <a:endParaRPr lang="en-US"/>
          </a:p>
        </p:txBody>
      </p:sp>
      <p:sp>
        <p:nvSpPr>
          <p:cNvPr id="6" name="Footer Placeholder 5">
            <a:extLst>
              <a:ext uri="{FF2B5EF4-FFF2-40B4-BE49-F238E27FC236}">
                <a16:creationId xmlns:a16="http://schemas.microsoft.com/office/drawing/2014/main" id="{76512372-D2DD-52ED-9222-0525E3C94E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797B79-1DBA-795A-D142-6A1EF36033F6}"/>
              </a:ext>
            </a:extLst>
          </p:cNvPr>
          <p:cNvSpPr>
            <a:spLocks noGrp="1"/>
          </p:cNvSpPr>
          <p:nvPr>
            <p:ph type="sldNum" sz="quarter" idx="12"/>
          </p:nvPr>
        </p:nvSpPr>
        <p:spPr/>
        <p:txBody>
          <a:bodyPr/>
          <a:lstStyle/>
          <a:p>
            <a:fld id="{4E35B3C1-F068-1245-82C9-04A06EE9BC5F}" type="slidenum">
              <a:rPr lang="en-US" smtClean="0"/>
              <a:t>‹#›</a:t>
            </a:fld>
            <a:endParaRPr lang="en-US"/>
          </a:p>
        </p:txBody>
      </p:sp>
    </p:spTree>
    <p:extLst>
      <p:ext uri="{BB962C8B-B14F-4D97-AF65-F5344CB8AC3E}">
        <p14:creationId xmlns:p14="http://schemas.microsoft.com/office/powerpoint/2010/main" val="378400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49A7B-56BE-9B2A-F2AE-B59DAE0420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93045B-2E4D-763D-8630-EAF02AF931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B9FFA5-F9B4-8790-1FF1-9EE837BEF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E386E-A4C8-D24E-B5CC-DAB273F6074C}" type="datetimeFigureOut">
              <a:rPr lang="en-US" smtClean="0"/>
              <a:t>5/16/2023</a:t>
            </a:fld>
            <a:endParaRPr lang="en-US"/>
          </a:p>
        </p:txBody>
      </p:sp>
      <p:sp>
        <p:nvSpPr>
          <p:cNvPr id="5" name="Footer Placeholder 4">
            <a:extLst>
              <a:ext uri="{FF2B5EF4-FFF2-40B4-BE49-F238E27FC236}">
                <a16:creationId xmlns:a16="http://schemas.microsoft.com/office/drawing/2014/main" id="{A392DFBD-3488-95B9-7003-12869CE0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3C49C2-D934-FB79-484E-6C575482FF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5B3C1-F068-1245-82C9-04A06EE9BC5F}" type="slidenum">
              <a:rPr lang="en-US" smtClean="0"/>
              <a:t>‹#›</a:t>
            </a:fld>
            <a:endParaRPr lang="en-US"/>
          </a:p>
        </p:txBody>
      </p:sp>
    </p:spTree>
    <p:extLst>
      <p:ext uri="{BB962C8B-B14F-4D97-AF65-F5344CB8AC3E}">
        <p14:creationId xmlns:p14="http://schemas.microsoft.com/office/powerpoint/2010/main" val="2364819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7C98A213-5994-475E-B327-DC6EC27FBA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FDD29-3165-7C4D-AB4E-443AED99A74D}"/>
              </a:ext>
            </a:extLst>
          </p:cNvPr>
          <p:cNvSpPr>
            <a:spLocks noGrp="1"/>
          </p:cNvSpPr>
          <p:nvPr>
            <p:ph type="title"/>
          </p:nvPr>
        </p:nvSpPr>
        <p:spPr>
          <a:xfrm>
            <a:off x="639656" y="851831"/>
            <a:ext cx="10909640" cy="1065836"/>
          </a:xfrm>
        </p:spPr>
        <p:txBody>
          <a:bodyPr vert="horz" lIns="91440" tIns="45720" rIns="91440" bIns="45720" rtlCol="0" anchor="ctr">
            <a:normAutofit fontScale="90000"/>
          </a:bodyPr>
          <a:lstStyle/>
          <a:p>
            <a:pPr algn="ctr"/>
            <a:r>
              <a:rPr lang="en-US" sz="4000" b="1" dirty="0">
                <a:effectLst/>
              </a:rPr>
              <a:t>Sustainable School Food Landscape for Cornwall</a:t>
            </a:r>
            <a:r>
              <a:rPr lang="en-US" sz="1700" dirty="0">
                <a:effectLst/>
              </a:rPr>
              <a:t/>
            </a:r>
            <a:br>
              <a:rPr lang="en-US" sz="1700" dirty="0">
                <a:effectLst/>
              </a:rPr>
            </a:br>
            <a:r>
              <a:rPr lang="en-US" sz="1700" dirty="0"/>
              <a:t/>
            </a:r>
            <a:br>
              <a:rPr lang="en-US" sz="1700" dirty="0"/>
            </a:br>
            <a:r>
              <a:rPr lang="en-US" sz="2700" dirty="0"/>
              <a:t>Fatma Sabet</a:t>
            </a:r>
            <a:r>
              <a:rPr lang="en-US" sz="1700" dirty="0"/>
              <a:t/>
            </a:r>
            <a:br>
              <a:rPr lang="en-US" sz="1700" dirty="0"/>
            </a:br>
            <a:r>
              <a:rPr lang="en-US" sz="1700" dirty="0"/>
              <a:t/>
            </a:r>
            <a:br>
              <a:rPr lang="en-US" sz="1700" dirty="0"/>
            </a:br>
            <a:endParaRPr lang="en-US" sz="1700" dirty="0"/>
          </a:p>
        </p:txBody>
      </p:sp>
      <p:sp>
        <p:nvSpPr>
          <p:cNvPr id="1048"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Sustainable Food Cornwall | Good Food For One And All">
            <a:extLst>
              <a:ext uri="{FF2B5EF4-FFF2-40B4-BE49-F238E27FC236}">
                <a16:creationId xmlns:a16="http://schemas.microsoft.com/office/drawing/2014/main" id="{2DCE2500-489F-0CCA-930E-786330DBAF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2608" y="2629970"/>
            <a:ext cx="3758184" cy="35796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University of Exeter | University Info | 71 PhDs in English -  PhDportal.com">
            <a:extLst>
              <a:ext uri="{FF2B5EF4-FFF2-40B4-BE49-F238E27FC236}">
                <a16:creationId xmlns:a16="http://schemas.microsoft.com/office/drawing/2014/main" id="{DF5277C9-4034-46DB-F406-F02F614400D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16908" y="3184302"/>
            <a:ext cx="3758184" cy="24710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t's Talk Cornwall">
            <a:extLst>
              <a:ext uri="{FF2B5EF4-FFF2-40B4-BE49-F238E27FC236}">
                <a16:creationId xmlns:a16="http://schemas.microsoft.com/office/drawing/2014/main" id="{2C044696-D252-4CCD-2537-29A97696890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41208" y="3603742"/>
            <a:ext cx="3758184" cy="16321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C38E310-E43F-F04E-AEDD-2E524F90DFFE}"/>
              </a:ext>
            </a:extLst>
          </p:cNvPr>
          <p:cNvSpPr/>
          <p:nvPr/>
        </p:nvSpPr>
        <p:spPr>
          <a:xfrm>
            <a:off x="947447" y="2799889"/>
            <a:ext cx="4933490" cy="298754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200">
              <a:solidFill>
                <a:srgbClr val="FFFFFF"/>
              </a:solidFill>
            </a:endParaRPr>
          </a:p>
        </p:txBody>
      </p:sp>
    </p:spTree>
    <p:extLst>
      <p:ext uri="{BB962C8B-B14F-4D97-AF65-F5344CB8AC3E}">
        <p14:creationId xmlns:p14="http://schemas.microsoft.com/office/powerpoint/2010/main" val="17809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AFB80-111B-7B70-A847-076BFC216606}"/>
              </a:ext>
            </a:extLst>
          </p:cNvPr>
          <p:cNvSpPr>
            <a:spLocks noGrp="1"/>
          </p:cNvSpPr>
          <p:nvPr>
            <p:ph type="title"/>
          </p:nvPr>
        </p:nvSpPr>
        <p:spPr>
          <a:xfrm>
            <a:off x="5297762" y="329184"/>
            <a:ext cx="6251110" cy="1783080"/>
          </a:xfrm>
        </p:spPr>
        <p:txBody>
          <a:bodyPr anchor="b">
            <a:noAutofit/>
          </a:bodyPr>
          <a:lstStyle/>
          <a:p>
            <a:r>
              <a:rPr lang="en-US" sz="3200" b="1" dirty="0"/>
              <a:t>The UK is one of the most nature depleted countries in the world, and Cornwall is no exception  </a:t>
            </a:r>
          </a:p>
        </p:txBody>
      </p:sp>
      <p:pic>
        <p:nvPicPr>
          <p:cNvPr id="2050" name="Picture 2" descr="State Of Nature Cornwall 2020 Report">
            <a:extLst>
              <a:ext uri="{FF2B5EF4-FFF2-40B4-BE49-F238E27FC236}">
                <a16:creationId xmlns:a16="http://schemas.microsoft.com/office/drawing/2014/main" id="{BA5BE91A-3655-481B-5859-EA31FC6CC2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6" r="252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Content Placeholder 2053">
            <a:extLst>
              <a:ext uri="{FF2B5EF4-FFF2-40B4-BE49-F238E27FC236}">
                <a16:creationId xmlns:a16="http://schemas.microsoft.com/office/drawing/2014/main" id="{90A42284-0DAA-F79D-8D3A-04B8D1AC08E5}"/>
              </a:ext>
            </a:extLst>
          </p:cNvPr>
          <p:cNvSpPr>
            <a:spLocks noGrp="1"/>
          </p:cNvSpPr>
          <p:nvPr>
            <p:ph idx="1"/>
          </p:nvPr>
        </p:nvSpPr>
        <p:spPr>
          <a:xfrm>
            <a:off x="5297762" y="2706624"/>
            <a:ext cx="6251110" cy="3483864"/>
          </a:xfrm>
        </p:spPr>
        <p:txBody>
          <a:bodyPr>
            <a:normAutofit/>
          </a:bodyPr>
          <a:lstStyle/>
          <a:p>
            <a:r>
              <a:rPr lang="en-GB" sz="1800" b="0" dirty="0">
                <a:effectLst/>
                <a:latin typeface="Adelle" panose="02000503000000020004" pitchFamily="2" charset="-78"/>
                <a:cs typeface="Adelle" panose="02000503000000020004" pitchFamily="2" charset="-78"/>
              </a:rPr>
              <a:t>75% of Cornwall is farmed. Without improvement</a:t>
            </a:r>
            <a:br>
              <a:rPr lang="en-GB" sz="1800" b="0" dirty="0">
                <a:effectLst/>
                <a:latin typeface="Adelle" panose="02000503000000020004" pitchFamily="2" charset="-78"/>
                <a:cs typeface="Adelle" panose="02000503000000020004" pitchFamily="2" charset="-78"/>
              </a:rPr>
            </a:br>
            <a:r>
              <a:rPr lang="en-GB" sz="1800" b="0" dirty="0">
                <a:effectLst/>
                <a:latin typeface="Adelle" panose="02000503000000020004" pitchFamily="2" charset="-78"/>
                <a:cs typeface="Adelle" panose="02000503000000020004" pitchFamily="2" charset="-78"/>
              </a:rPr>
              <a:t>to </a:t>
            </a:r>
            <a:r>
              <a:rPr lang="en-GB" sz="1800" b="1" dirty="0">
                <a:effectLst/>
                <a:latin typeface="Adelle" panose="02000503000000020004" pitchFamily="2" charset="-78"/>
                <a:cs typeface="Adelle" panose="02000503000000020004" pitchFamily="2" charset="-78"/>
              </a:rPr>
              <a:t>agricultural management and/or changes in the buying habits of the average consumer, </a:t>
            </a:r>
            <a:r>
              <a:rPr lang="en-GB" sz="1800" b="0" dirty="0">
                <a:effectLst/>
                <a:latin typeface="Adelle" panose="02000503000000020004" pitchFamily="2" charset="-78"/>
                <a:cs typeface="Adelle" panose="02000503000000020004" pitchFamily="2" charset="-78"/>
              </a:rPr>
              <a:t>we will see further losses of birds, mammals, butterflies and other insects, (State of </a:t>
            </a:r>
            <a:r>
              <a:rPr lang="en-GB" sz="1800" dirty="0">
                <a:latin typeface="Adelle" panose="02000503000000020004" pitchFamily="2" charset="-78"/>
                <a:cs typeface="Adelle" panose="02000503000000020004" pitchFamily="2" charset="-78"/>
              </a:rPr>
              <a:t>N</a:t>
            </a:r>
            <a:r>
              <a:rPr lang="en-GB" sz="1800" b="0" dirty="0">
                <a:effectLst/>
                <a:latin typeface="Adelle" panose="02000503000000020004" pitchFamily="2" charset="-78"/>
                <a:cs typeface="Adelle" panose="02000503000000020004" pitchFamily="2" charset="-78"/>
              </a:rPr>
              <a:t>ature Cornwall, 2020)</a:t>
            </a:r>
            <a:endParaRPr lang="en-GB" sz="1600" dirty="0"/>
          </a:p>
          <a:p>
            <a:r>
              <a:rPr lang="en-GB" sz="1800" b="1" dirty="0">
                <a:effectLst/>
                <a:latin typeface="Adelle" panose="02000503000000020004" pitchFamily="2" charset="-78"/>
                <a:cs typeface="Adelle" panose="02000503000000020004" pitchFamily="2" charset="-78"/>
              </a:rPr>
              <a:t>Increased pesticide use</a:t>
            </a:r>
            <a:r>
              <a:rPr lang="en-GB" sz="1800" dirty="0">
                <a:latin typeface="Adelle" panose="02000503000000020004" pitchFamily="2" charset="-78"/>
                <a:cs typeface="Adelle" panose="02000503000000020004" pitchFamily="2" charset="-78"/>
              </a:rPr>
              <a:t> </a:t>
            </a:r>
            <a:r>
              <a:rPr lang="en-GB" sz="1800" b="0" dirty="0">
                <a:effectLst/>
                <a:latin typeface="Adelle" panose="02000503000000020004" pitchFamily="2" charset="-78"/>
                <a:cs typeface="Adelle" panose="02000503000000020004" pitchFamily="2" charset="-78"/>
              </a:rPr>
              <a:t>results in significant declines in pollinators and other insects</a:t>
            </a:r>
            <a:endParaRPr lang="en-GB" sz="1800" b="1" dirty="0">
              <a:latin typeface="Adelle" panose="02000503000000020004" pitchFamily="2" charset="-78"/>
              <a:cs typeface="Adelle" panose="02000503000000020004" pitchFamily="2" charset="-78"/>
            </a:endParaRPr>
          </a:p>
          <a:p>
            <a:r>
              <a:rPr lang="en-GB" sz="1800" b="1" dirty="0">
                <a:latin typeface="Adelle" panose="02000503000000020004" pitchFamily="2" charset="-78"/>
                <a:cs typeface="Adelle" panose="02000503000000020004" pitchFamily="2" charset="-78"/>
              </a:rPr>
              <a:t>Other factors: </a:t>
            </a:r>
            <a:r>
              <a:rPr lang="en-GB" sz="1800" dirty="0">
                <a:latin typeface="Adelle" panose="02000503000000020004" pitchFamily="2" charset="-78"/>
                <a:cs typeface="Adelle" panose="02000503000000020004" pitchFamily="2" charset="-78"/>
              </a:rPr>
              <a:t>Mechanisation, soil exposure and erosion and intensive livestock production</a:t>
            </a:r>
            <a:endParaRPr lang="en-GB" sz="1600" dirty="0"/>
          </a:p>
          <a:p>
            <a:endParaRPr lang="en-US" sz="2200" dirty="0"/>
          </a:p>
        </p:txBody>
      </p:sp>
    </p:spTree>
    <p:extLst>
      <p:ext uri="{BB962C8B-B14F-4D97-AF65-F5344CB8AC3E}">
        <p14:creationId xmlns:p14="http://schemas.microsoft.com/office/powerpoint/2010/main" val="58297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AEBED3F-24B4-48C2-B301-C6142237BD4C}"/>
              </a:ext>
            </a:extLst>
          </p:cNvPr>
          <p:cNvSpPr txBox="1"/>
          <p:nvPr/>
        </p:nvSpPr>
        <p:spPr>
          <a:xfrm>
            <a:off x="630936" y="639520"/>
            <a:ext cx="3429000" cy="17190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000" b="1" kern="1200" dirty="0">
                <a:solidFill>
                  <a:schemeClr val="tx1"/>
                </a:solidFill>
                <a:latin typeface="+mj-lt"/>
                <a:ea typeface="+mj-ea"/>
                <a:cs typeface="+mj-cs"/>
              </a:rPr>
              <a:t>Cornwall has some of the highest areas of deprivation in the UK</a:t>
            </a:r>
          </a:p>
        </p:txBody>
      </p:sp>
      <p:sp>
        <p:nvSpPr>
          <p:cNvPr id="308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89A19BA-B36C-124D-0C95-78797596893C}"/>
              </a:ext>
            </a:extLst>
          </p:cNvPr>
          <p:cNvSpPr>
            <a:spLocks noGrp="1"/>
          </p:cNvSpPr>
          <p:nvPr>
            <p:ph idx="1"/>
          </p:nvPr>
        </p:nvSpPr>
        <p:spPr>
          <a:xfrm>
            <a:off x="630936" y="2807208"/>
            <a:ext cx="3429000" cy="3410712"/>
          </a:xfrm>
        </p:spPr>
        <p:txBody>
          <a:bodyPr vert="horz" lIns="91440" tIns="45720" rIns="91440" bIns="45720" rtlCol="0" anchor="t">
            <a:normAutofit fontScale="92500"/>
          </a:bodyPr>
          <a:lstStyle/>
          <a:p>
            <a:r>
              <a:rPr lang="en-US" sz="2200" b="1" i="0" u="none" strike="noStrike" dirty="0">
                <a:effectLst/>
              </a:rPr>
              <a:t>9.7 million adults </a:t>
            </a:r>
            <a:r>
              <a:rPr lang="en-US" sz="2200" b="0" i="0" u="none" strike="noStrike" dirty="0">
                <a:effectLst/>
              </a:rPr>
              <a:t>(18% of households) experienced </a:t>
            </a:r>
            <a:r>
              <a:rPr lang="en-US" sz="2200" b="1" i="0" u="none" strike="noStrike" dirty="0">
                <a:effectLst/>
              </a:rPr>
              <a:t>food insecurity</a:t>
            </a:r>
            <a:r>
              <a:rPr lang="en-US" sz="2200" b="0" i="0" u="none" strike="noStrike" dirty="0">
                <a:effectLst/>
              </a:rPr>
              <a:t> in the past month (September 2022)</a:t>
            </a:r>
          </a:p>
          <a:p>
            <a:r>
              <a:rPr lang="en-US" sz="2200" b="1" i="0" u="none" strike="noStrike" dirty="0">
                <a:effectLst/>
              </a:rPr>
              <a:t>4 million children</a:t>
            </a:r>
            <a:r>
              <a:rPr lang="en-US" sz="2200" dirty="0"/>
              <a:t> </a:t>
            </a:r>
            <a:r>
              <a:rPr lang="en-US" sz="2200" b="0" i="0" u="none" strike="noStrike" dirty="0">
                <a:effectLst/>
              </a:rPr>
              <a:t>live in households that have experienced </a:t>
            </a:r>
            <a:r>
              <a:rPr lang="en-US" sz="2200" b="1" i="0" u="none" strike="noStrike" dirty="0">
                <a:effectLst/>
              </a:rPr>
              <a:t>food insecurity </a:t>
            </a:r>
            <a:r>
              <a:rPr lang="en-US" sz="2200" b="0" i="0" u="none" strike="noStrike" dirty="0">
                <a:effectLst/>
              </a:rPr>
              <a:t>in the past month (September 2022). (The Food Foundation, 2023) </a:t>
            </a:r>
          </a:p>
          <a:p>
            <a:endParaRPr lang="en-US" sz="2200" b="0" i="0" u="none" strike="noStrike" dirty="0">
              <a:effectLst/>
            </a:endParaRPr>
          </a:p>
          <a:p>
            <a:endParaRPr lang="en-US" sz="2200" dirty="0"/>
          </a:p>
        </p:txBody>
      </p:sp>
      <p:pic>
        <p:nvPicPr>
          <p:cNvPr id="3074" name="Picture 2" descr="MAPPING DEPRIVATION IN THE SOUTH WEST">
            <a:extLst>
              <a:ext uri="{FF2B5EF4-FFF2-40B4-BE49-F238E27FC236}">
                <a16:creationId xmlns:a16="http://schemas.microsoft.com/office/drawing/2014/main" id="{9A5FF076-E70A-6433-CCC9-2BEF18417B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257865"/>
            <a:ext cx="6903720" cy="434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877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27" name="Rectangle 4126">
            <a:extLst>
              <a:ext uri="{FF2B5EF4-FFF2-40B4-BE49-F238E27FC236}">
                <a16:creationId xmlns:a16="http://schemas.microsoft.com/office/drawing/2014/main" id="{5CB593EA-2F98-479F-B4C4-F366571FA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0" name="Picture 4" descr="Camel Community Supported Agriculture (Camel CSA) | Wadebridge">
            <a:extLst>
              <a:ext uri="{FF2B5EF4-FFF2-40B4-BE49-F238E27FC236}">
                <a16:creationId xmlns:a16="http://schemas.microsoft.com/office/drawing/2014/main" id="{0FBDA978-F22A-D22B-6A52-2C1F1F4D59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02" r="2" b="2"/>
          <a:stretch/>
        </p:blipFill>
        <p:spPr bwMode="auto">
          <a:xfrm>
            <a:off x="20" y="10"/>
            <a:ext cx="2970445" cy="338326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roducers | Tamar Valley Food Hubs">
            <a:extLst>
              <a:ext uri="{FF2B5EF4-FFF2-40B4-BE49-F238E27FC236}">
                <a16:creationId xmlns:a16="http://schemas.microsoft.com/office/drawing/2014/main" id="{7F8EB79C-0059-1EFF-77D0-B201105976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31" r="5" b="10850"/>
          <a:stretch/>
        </p:blipFill>
        <p:spPr bwMode="auto">
          <a:xfrm>
            <a:off x="3072956" y="10"/>
            <a:ext cx="2970465" cy="338326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hoto">
            <a:extLst>
              <a:ext uri="{FF2B5EF4-FFF2-40B4-BE49-F238E27FC236}">
                <a16:creationId xmlns:a16="http://schemas.microsoft.com/office/drawing/2014/main" id="{26A64280-2B67-8318-B10D-4DDB1156733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236" r="1" b="1"/>
          <a:stretch/>
        </p:blipFill>
        <p:spPr bwMode="auto">
          <a:xfrm>
            <a:off x="6145909" y="10"/>
            <a:ext cx="2971800" cy="338326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n insight into the Falmouth initiative that revolutionises food shopping -  Cornwall Live">
            <a:extLst>
              <a:ext uri="{FF2B5EF4-FFF2-40B4-BE49-F238E27FC236}">
                <a16:creationId xmlns:a16="http://schemas.microsoft.com/office/drawing/2014/main" id="{3B887CBE-5AAB-BA1F-BEAD-425A8C030E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251" r="13947" b="3"/>
          <a:stretch/>
        </p:blipFill>
        <p:spPr bwMode="auto">
          <a:xfrm>
            <a:off x="9220200" y="10"/>
            <a:ext cx="2971800" cy="338326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5 reasons to join our CSA veg box scheme - Soul Farm">
            <a:extLst>
              <a:ext uri="{FF2B5EF4-FFF2-40B4-BE49-F238E27FC236}">
                <a16:creationId xmlns:a16="http://schemas.microsoft.com/office/drawing/2014/main" id="{DC24EB81-1BB8-49C5-4B08-E58572726C3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5378" r="-1" b="766"/>
          <a:stretch/>
        </p:blipFill>
        <p:spPr bwMode="auto">
          <a:xfrm>
            <a:off x="-1018" y="3474720"/>
            <a:ext cx="6044438" cy="3383280"/>
          </a:xfrm>
          <a:prstGeom prst="rect">
            <a:avLst/>
          </a:prstGeom>
          <a:noFill/>
          <a:extLst>
            <a:ext uri="{909E8E84-426E-40DD-AFC4-6F175D3DCCD1}">
              <a14:hiddenFill xmlns:a14="http://schemas.microsoft.com/office/drawing/2010/main">
                <a:solidFill>
                  <a:srgbClr val="FFFFFF"/>
                </a:solidFill>
              </a14:hiddenFill>
            </a:ext>
          </a:extLst>
        </p:spPr>
      </p:pic>
      <p:sp>
        <p:nvSpPr>
          <p:cNvPr id="4129" name="Rectangle 4128">
            <a:extLst>
              <a:ext uri="{FF2B5EF4-FFF2-40B4-BE49-F238E27FC236}">
                <a16:creationId xmlns:a16="http://schemas.microsoft.com/office/drawing/2014/main" id="{39BEB6D0-9E4E-4221-93D1-74ABECEE9E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746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7DD1C1C-4CF8-B54C-9405-704539643F29}"/>
              </a:ext>
            </a:extLst>
          </p:cNvPr>
          <p:cNvSpPr>
            <a:spLocks noGrp="1"/>
          </p:cNvSpPr>
          <p:nvPr>
            <p:ph idx="1"/>
          </p:nvPr>
        </p:nvSpPr>
        <p:spPr>
          <a:xfrm>
            <a:off x="6434404" y="3924176"/>
            <a:ext cx="5366610" cy="1758732"/>
          </a:xfrm>
        </p:spPr>
        <p:txBody>
          <a:bodyPr>
            <a:noAutofit/>
          </a:bodyPr>
          <a:lstStyle/>
          <a:p>
            <a:pPr marL="0" indent="0">
              <a:buNone/>
            </a:pPr>
            <a:r>
              <a:rPr lang="en-US" b="0" i="0" u="none" strike="noStrike" kern="1200" dirty="0">
                <a:solidFill>
                  <a:srgbClr val="FFFFFF"/>
                </a:solidFill>
                <a:effectLst/>
                <a:latin typeface="+mj-lt"/>
                <a:ea typeface="+mj-ea"/>
                <a:cs typeface="+mj-cs"/>
              </a:rPr>
              <a:t>We know that the use of agroecological practices has positive outcomes on food security and nutrition particularly</a:t>
            </a:r>
            <a:r>
              <a:rPr lang="en-US" dirty="0">
                <a:solidFill>
                  <a:srgbClr val="FFFFFF"/>
                </a:solidFill>
              </a:rPr>
              <a:t> for </a:t>
            </a:r>
            <a:r>
              <a:rPr lang="en-US" b="0" i="0" u="none" strike="noStrike" kern="1200" dirty="0">
                <a:solidFill>
                  <a:srgbClr val="FFFFFF"/>
                </a:solidFill>
                <a:effectLst/>
                <a:latin typeface="+mj-lt"/>
                <a:ea typeface="+mj-ea"/>
                <a:cs typeface="+mj-cs"/>
              </a:rPr>
              <a:t>households with low </a:t>
            </a:r>
            <a:r>
              <a:rPr lang="en-US" dirty="0">
                <a:solidFill>
                  <a:srgbClr val="FFFFFF"/>
                </a:solidFill>
              </a:rPr>
              <a:t>or</a:t>
            </a:r>
            <a:r>
              <a:rPr lang="en-US" b="0" i="0" u="none" strike="noStrike" kern="1200" dirty="0">
                <a:solidFill>
                  <a:srgbClr val="FFFFFF"/>
                </a:solidFill>
                <a:effectLst/>
                <a:latin typeface="+mj-lt"/>
                <a:ea typeface="+mj-ea"/>
                <a:cs typeface="+mj-cs"/>
              </a:rPr>
              <a:t> middle-income (Kerr et al, 2020).</a:t>
            </a:r>
            <a:endParaRPr lang="en-US" dirty="0">
              <a:solidFill>
                <a:srgbClr val="FFFFFF"/>
              </a:solidFill>
            </a:endParaRPr>
          </a:p>
        </p:txBody>
      </p:sp>
    </p:spTree>
    <p:extLst>
      <p:ext uri="{BB962C8B-B14F-4D97-AF65-F5344CB8AC3E}">
        <p14:creationId xmlns:p14="http://schemas.microsoft.com/office/powerpoint/2010/main" val="273994695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E78F-68AE-948E-C5F7-A7E6A824A6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9AD7DD-F980-E841-BB98-51150C2CE67B}"/>
              </a:ext>
            </a:extLst>
          </p:cNvPr>
          <p:cNvSpPr>
            <a:spLocks noGrp="1"/>
          </p:cNvSpPr>
          <p:nvPr>
            <p:ph idx="1"/>
          </p:nvPr>
        </p:nvSpPr>
        <p:spPr/>
        <p:txBody>
          <a:bodyPr/>
          <a:lstStyle/>
          <a:p>
            <a:endParaRPr lang="en-US"/>
          </a:p>
        </p:txBody>
      </p:sp>
      <p:pic>
        <p:nvPicPr>
          <p:cNvPr id="4" name="Picture 2" descr="See the source image">
            <a:extLst>
              <a:ext uri="{FF2B5EF4-FFF2-40B4-BE49-F238E27FC236}">
                <a16:creationId xmlns:a16="http://schemas.microsoft.com/office/drawing/2014/main" id="{5D8C214B-E4C4-B087-B0CF-35ED91116E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60" b="1097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4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6D3B76A3-4682-4ED0-A7C5-7FB8151C05C2}"/>
              </a:ext>
            </a:extLst>
          </p:cNvPr>
          <p:cNvSpPr/>
          <p:nvPr/>
        </p:nvSpPr>
        <p:spPr>
          <a:xfrm>
            <a:off x="7534656" y="1133856"/>
            <a:ext cx="4425696" cy="4471416"/>
          </a:xfrm>
          <a:prstGeom prst="flowChart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graphicFrame>
        <p:nvGraphicFramePr>
          <p:cNvPr id="4" name="Diagram 3">
            <a:extLst>
              <a:ext uri="{FF2B5EF4-FFF2-40B4-BE49-F238E27FC236}">
                <a16:creationId xmlns:a16="http://schemas.microsoft.com/office/drawing/2014/main" id="{9D62C7FD-9ED6-43E8-BFC0-2E11B9308502}"/>
              </a:ext>
            </a:extLst>
          </p:cNvPr>
          <p:cNvGraphicFramePr/>
          <p:nvPr/>
        </p:nvGraphicFramePr>
        <p:xfrm>
          <a:off x="13445949" y="3038920"/>
          <a:ext cx="8062279" cy="4619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8510D954-74CD-4FE9-892B-9B84648D658C}"/>
              </a:ext>
            </a:extLst>
          </p:cNvPr>
          <p:cNvGraphicFramePr/>
          <p:nvPr/>
        </p:nvGraphicFramePr>
        <p:xfrm>
          <a:off x="7561503" y="1408834"/>
          <a:ext cx="4219951" cy="34956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Text Placeholder 280">
            <a:extLst>
              <a:ext uri="{FF2B5EF4-FFF2-40B4-BE49-F238E27FC236}">
                <a16:creationId xmlns:a16="http://schemas.microsoft.com/office/drawing/2014/main" id="{7AC2489E-E9B1-4848-9EFB-4CEDFB5D0C91}"/>
              </a:ext>
            </a:extLst>
          </p:cNvPr>
          <p:cNvGraphicFramePr/>
          <p:nvPr>
            <p:extLst>
              <p:ext uri="{D42A27DB-BD31-4B8C-83A1-F6EECF244321}">
                <p14:modId xmlns:p14="http://schemas.microsoft.com/office/powerpoint/2010/main" val="4237583782"/>
              </p:ext>
            </p:extLst>
          </p:nvPr>
        </p:nvGraphicFramePr>
        <p:xfrm>
          <a:off x="410546" y="942392"/>
          <a:ext cx="6708711" cy="493751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01601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D41CF8-5232-42BC-8D05-AFEDE21539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qr code on a white background&#10;&#10;Description automatically generated">
            <a:extLst>
              <a:ext uri="{FF2B5EF4-FFF2-40B4-BE49-F238E27FC236}">
                <a16:creationId xmlns:a16="http://schemas.microsoft.com/office/drawing/2014/main" id="{4795B97B-DFB8-4702-114B-6F1825FC47C5}"/>
              </a:ext>
            </a:extLst>
          </p:cNvPr>
          <p:cNvPicPr>
            <a:picLocks noGrp="1" noChangeAspect="1"/>
          </p:cNvPicPr>
          <p:nvPr>
            <p:ph idx="1"/>
          </p:nvPr>
        </p:nvPicPr>
        <p:blipFill>
          <a:blip r:embed="rId3"/>
          <a:stretch>
            <a:fillRect/>
          </a:stretch>
        </p:blipFill>
        <p:spPr>
          <a:xfrm>
            <a:off x="1157288" y="2341563"/>
            <a:ext cx="3333750" cy="3333750"/>
          </a:xfrm>
        </p:spPr>
      </p:pic>
      <p:pic>
        <p:nvPicPr>
          <p:cNvPr id="4" name="Content Placeholder 3">
            <a:extLst>
              <a:ext uri="{FF2B5EF4-FFF2-40B4-BE49-F238E27FC236}">
                <a16:creationId xmlns:a16="http://schemas.microsoft.com/office/drawing/2014/main" id="{35FF278C-529D-D853-63E0-8DA3559F4BE7}"/>
              </a:ext>
            </a:extLst>
          </p:cNvPr>
          <p:cNvPicPr>
            <a:picLocks noChangeAspect="1"/>
          </p:cNvPicPr>
          <p:nvPr/>
        </p:nvPicPr>
        <p:blipFill rotWithShape="1">
          <a:blip r:embed="rId4"/>
          <a:srcRect t="21087" r="1342"/>
          <a:stretch/>
        </p:blipFill>
        <p:spPr>
          <a:xfrm>
            <a:off x="5024853" y="2990931"/>
            <a:ext cx="4944096" cy="2546003"/>
          </a:xfrm>
          <a:prstGeom prst="rect">
            <a:avLst/>
          </a:prstGeom>
        </p:spPr>
      </p:pic>
      <p:sp>
        <p:nvSpPr>
          <p:cNvPr id="2" name="Title 1">
            <a:extLst>
              <a:ext uri="{FF2B5EF4-FFF2-40B4-BE49-F238E27FC236}">
                <a16:creationId xmlns:a16="http://schemas.microsoft.com/office/drawing/2014/main" id="{02E632FA-B4E9-D490-F882-AB9AE550688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2100" kern="1200">
                <a:latin typeface="+mj-lt"/>
                <a:ea typeface="+mj-ea"/>
                <a:cs typeface="+mj-cs"/>
              </a:rPr>
              <a:t/>
            </a:r>
            <a:br>
              <a:rPr lang="en-US" sz="2100" kern="1200">
                <a:latin typeface="+mj-lt"/>
                <a:ea typeface="+mj-ea"/>
                <a:cs typeface="+mj-cs"/>
              </a:rPr>
            </a:br>
            <a:endParaRPr lang="en-US" sz="2100" kern="1200" dirty="0">
              <a:latin typeface="+mj-lt"/>
              <a:ea typeface="+mj-ea"/>
              <a:cs typeface="+mj-cs"/>
            </a:endParaRPr>
          </a:p>
        </p:txBody>
      </p:sp>
      <p:sp>
        <p:nvSpPr>
          <p:cNvPr id="10" name="TextBox 9">
            <a:extLst>
              <a:ext uri="{FF2B5EF4-FFF2-40B4-BE49-F238E27FC236}">
                <a16:creationId xmlns:a16="http://schemas.microsoft.com/office/drawing/2014/main" id="{2CE6E2DB-5492-E4A3-F3E3-189B139B7237}"/>
              </a:ext>
            </a:extLst>
          </p:cNvPr>
          <p:cNvSpPr txBox="1"/>
          <p:nvPr/>
        </p:nvSpPr>
        <p:spPr>
          <a:xfrm>
            <a:off x="5282741" y="2294094"/>
            <a:ext cx="5105308" cy="1015663"/>
          </a:xfrm>
          <a:prstGeom prst="rect">
            <a:avLst/>
          </a:prstGeom>
          <a:noFill/>
        </p:spPr>
        <p:txBody>
          <a:bodyPr wrap="none" rtlCol="0">
            <a:spAutoFit/>
          </a:bodyPr>
          <a:lstStyle/>
          <a:p>
            <a:r>
              <a:rPr lang="en-US" sz="2400" dirty="0"/>
              <a:t>Please help us and fill our survey NOW!</a:t>
            </a:r>
          </a:p>
          <a:p>
            <a:endParaRPr lang="en-US" dirty="0"/>
          </a:p>
          <a:p>
            <a:endParaRPr lang="en-US" dirty="0"/>
          </a:p>
        </p:txBody>
      </p:sp>
    </p:spTree>
    <p:extLst>
      <p:ext uri="{BB962C8B-B14F-4D97-AF65-F5344CB8AC3E}">
        <p14:creationId xmlns:p14="http://schemas.microsoft.com/office/powerpoint/2010/main" val="310351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433</Words>
  <Application>Microsoft Office PowerPoint</Application>
  <PresentationFormat>Widescreen</PresentationFormat>
  <Paragraphs>42</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72</vt:lpstr>
      <vt:lpstr>Adelle</vt:lpstr>
      <vt:lpstr>Arial</vt:lpstr>
      <vt:lpstr>Calibri</vt:lpstr>
      <vt:lpstr>Calibri Light</vt:lpstr>
      <vt:lpstr>ElsevierGulliver</vt:lpstr>
      <vt:lpstr>National</vt:lpstr>
      <vt:lpstr>Office Theme</vt:lpstr>
      <vt:lpstr>Sustainable School Food Landscape for Cornwall  Fatma Sabet  </vt:lpstr>
      <vt:lpstr>The UK is one of the most nature depleted countries in the world, and Cornwall is no exception  </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School Food Landscape for Cornwall  Fatma Sabet</dc:title>
  <dc:creator>Sabet, Fatma</dc:creator>
  <cp:lastModifiedBy>Matthew Thomson - Fifteen Cornwall</cp:lastModifiedBy>
  <cp:revision>3</cp:revision>
  <dcterms:created xsi:type="dcterms:W3CDTF">2023-05-15T16:15:30Z</dcterms:created>
  <dcterms:modified xsi:type="dcterms:W3CDTF">2023-05-16T11:20:57Z</dcterms:modified>
</cp:coreProperties>
</file>