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7" r:id="rId4"/>
    <p:sldId id="263" r:id="rId5"/>
    <p:sldId id="261" r:id="rId6"/>
    <p:sldId id="275" r:id="rId7"/>
    <p:sldId id="276"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FBCPC02@outlook.com" initials="C" lastIdx="1" clrIdx="0">
    <p:extLst>
      <p:ext uri="{19B8F6BF-5375-455C-9EA6-DF929625EA0E}">
        <p15:presenceInfo xmlns:p15="http://schemas.microsoft.com/office/powerpoint/2012/main" userId="325b69412348cae5" providerId="Windows Live"/>
      </p:ext>
    </p:extLst>
  </p:cmAuthor>
  <p:cmAuthor id="2" name="lucy jones" initials="lj" lastIdx="1" clrIdx="1">
    <p:extLst>
      <p:ext uri="{19B8F6BF-5375-455C-9EA6-DF929625EA0E}">
        <p15:presenceInfo xmlns:p15="http://schemas.microsoft.com/office/powerpoint/2012/main" userId="0a3b623d034115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6439" autoAdjust="0"/>
  </p:normalViewPr>
  <p:slideViewPr>
    <p:cSldViewPr>
      <p:cViewPr varScale="1">
        <p:scale>
          <a:sx n="50" d="100"/>
          <a:sy n="50" d="100"/>
        </p:scale>
        <p:origin x="38" y="581"/>
      </p:cViewPr>
      <p:guideLst>
        <p:guide orient="horz" pos="2160"/>
        <p:guide pos="2880"/>
      </p:guideLst>
    </p:cSldViewPr>
  </p:slideViewPr>
  <p:outlineViewPr>
    <p:cViewPr>
      <p:scale>
        <a:sx n="33" d="100"/>
        <a:sy n="33" d="100"/>
      </p:scale>
      <p:origin x="0" y="-4488"/>
    </p:cViewPr>
  </p:outlineViewPr>
  <p:notesTextViewPr>
    <p:cViewPr>
      <p:scale>
        <a:sx n="1" d="1"/>
        <a:sy n="1" d="1"/>
      </p:scale>
      <p:origin x="0" y="0"/>
    </p:cViewPr>
  </p:notesTextViewPr>
  <p:notesViewPr>
    <p:cSldViewPr>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55229-51AD-411F-B782-5A85C32F05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CF9E290-B8DC-476E-9C9A-AA8C1867C4B8}">
      <dgm:prSet/>
      <dgm:spPr/>
      <dgm:t>
        <a:bodyPr/>
        <a:lstStyle/>
        <a:p>
          <a:r>
            <a:rPr lang="en-US"/>
            <a:t>1: Food production must be commercial</a:t>
          </a:r>
        </a:p>
      </dgm:t>
    </dgm:pt>
    <dgm:pt modelId="{232351B5-7C7A-46C4-9AEE-24481A289F5A}" type="parTrans" cxnId="{23449EDE-31A7-43B1-BFB5-5D42B614CAD0}">
      <dgm:prSet/>
      <dgm:spPr/>
      <dgm:t>
        <a:bodyPr/>
        <a:lstStyle/>
        <a:p>
          <a:endParaRPr lang="en-US"/>
        </a:p>
      </dgm:t>
    </dgm:pt>
    <dgm:pt modelId="{F24B917C-F6A3-44AB-B3FC-82A9B87686CD}" type="sibTrans" cxnId="{23449EDE-31A7-43B1-BFB5-5D42B614CAD0}">
      <dgm:prSet/>
      <dgm:spPr/>
      <dgm:t>
        <a:bodyPr/>
        <a:lstStyle/>
        <a:p>
          <a:endParaRPr lang="en-US"/>
        </a:p>
      </dgm:t>
    </dgm:pt>
    <dgm:pt modelId="{78314D7D-CF1E-426A-886D-A453E40D85ED}">
      <dgm:prSet/>
      <dgm:spPr/>
      <dgm:t>
        <a:bodyPr/>
        <a:lstStyle/>
        <a:p>
          <a:r>
            <a:rPr lang="en-US"/>
            <a:t>2: Accessible to all</a:t>
          </a:r>
        </a:p>
      </dgm:t>
    </dgm:pt>
    <dgm:pt modelId="{D28C8926-C3D6-4BF5-A259-DB153122E837}" type="parTrans" cxnId="{320941BD-8AF8-4177-B41C-9924D557B585}">
      <dgm:prSet/>
      <dgm:spPr/>
      <dgm:t>
        <a:bodyPr/>
        <a:lstStyle/>
        <a:p>
          <a:endParaRPr lang="en-US"/>
        </a:p>
      </dgm:t>
    </dgm:pt>
    <dgm:pt modelId="{1BA93872-D65A-4F94-96AB-3934DA3A37D2}" type="sibTrans" cxnId="{320941BD-8AF8-4177-B41C-9924D557B585}">
      <dgm:prSet/>
      <dgm:spPr/>
      <dgm:t>
        <a:bodyPr/>
        <a:lstStyle/>
        <a:p>
          <a:endParaRPr lang="en-US"/>
        </a:p>
      </dgm:t>
    </dgm:pt>
    <dgm:pt modelId="{BFC42B99-9672-44D7-B669-AA48D453DACB}">
      <dgm:prSet/>
      <dgm:spPr/>
      <dgm:t>
        <a:bodyPr/>
        <a:lstStyle/>
        <a:p>
          <a:r>
            <a:rPr lang="en-US"/>
            <a:t>3: Education </a:t>
          </a:r>
        </a:p>
      </dgm:t>
    </dgm:pt>
    <dgm:pt modelId="{F7902FDF-4CC1-4A6C-9A6E-304318BD3E6A}" type="parTrans" cxnId="{9A845969-343B-4CC9-A25B-E81BDD418598}">
      <dgm:prSet/>
      <dgm:spPr/>
      <dgm:t>
        <a:bodyPr/>
        <a:lstStyle/>
        <a:p>
          <a:endParaRPr lang="en-US"/>
        </a:p>
      </dgm:t>
    </dgm:pt>
    <dgm:pt modelId="{60AAD9CD-0150-4E65-9D43-1718231F7BC2}" type="sibTrans" cxnId="{9A845969-343B-4CC9-A25B-E81BDD418598}">
      <dgm:prSet/>
      <dgm:spPr/>
      <dgm:t>
        <a:bodyPr/>
        <a:lstStyle/>
        <a:p>
          <a:endParaRPr lang="en-US"/>
        </a:p>
      </dgm:t>
    </dgm:pt>
    <dgm:pt modelId="{FE620782-5F6A-41B9-AF9D-5C104A1A01A7}">
      <dgm:prSet/>
      <dgm:spPr/>
      <dgm:t>
        <a:bodyPr/>
        <a:lstStyle/>
        <a:p>
          <a:r>
            <a:rPr lang="en-US"/>
            <a:t>4: Support producers </a:t>
          </a:r>
        </a:p>
      </dgm:t>
    </dgm:pt>
    <dgm:pt modelId="{3A1EC8F3-FCCD-4196-9124-FA671CFED209}" type="parTrans" cxnId="{FB0BAFCF-39E2-44ED-B755-7583853F3AA9}">
      <dgm:prSet/>
      <dgm:spPr/>
      <dgm:t>
        <a:bodyPr/>
        <a:lstStyle/>
        <a:p>
          <a:endParaRPr lang="en-US"/>
        </a:p>
      </dgm:t>
    </dgm:pt>
    <dgm:pt modelId="{ED99DCE7-0A44-4B50-A6A2-5C2D5E66A07F}" type="sibTrans" cxnId="{FB0BAFCF-39E2-44ED-B755-7583853F3AA9}">
      <dgm:prSet/>
      <dgm:spPr/>
      <dgm:t>
        <a:bodyPr/>
        <a:lstStyle/>
        <a:p>
          <a:endParaRPr lang="en-US"/>
        </a:p>
      </dgm:t>
    </dgm:pt>
    <dgm:pt modelId="{773D4C20-9F37-41EE-BB8F-EA1ADC0CD5CA}">
      <dgm:prSet/>
      <dgm:spPr/>
      <dgm:t>
        <a:bodyPr/>
        <a:lstStyle/>
        <a:p>
          <a:r>
            <a:rPr lang="en-US"/>
            <a:t>5: Collaboration </a:t>
          </a:r>
        </a:p>
      </dgm:t>
    </dgm:pt>
    <dgm:pt modelId="{4B7EDE99-0587-47EE-AB7D-7E12EB1487DD}" type="parTrans" cxnId="{4E2AA288-4072-4078-9BAF-D211A81A9A4B}">
      <dgm:prSet/>
      <dgm:spPr/>
      <dgm:t>
        <a:bodyPr/>
        <a:lstStyle/>
        <a:p>
          <a:endParaRPr lang="en-US"/>
        </a:p>
      </dgm:t>
    </dgm:pt>
    <dgm:pt modelId="{6F7F62FA-E448-4DCF-A05D-C81810B10436}" type="sibTrans" cxnId="{4E2AA288-4072-4078-9BAF-D211A81A9A4B}">
      <dgm:prSet/>
      <dgm:spPr/>
      <dgm:t>
        <a:bodyPr/>
        <a:lstStyle/>
        <a:p>
          <a:endParaRPr lang="en-US"/>
        </a:p>
      </dgm:t>
    </dgm:pt>
    <dgm:pt modelId="{969345A6-5ED1-4BD8-BACE-6FD3B7DFB2C8}">
      <dgm:prSet/>
      <dgm:spPr/>
      <dgm:t>
        <a:bodyPr/>
        <a:lstStyle/>
        <a:p>
          <a:r>
            <a:rPr lang="en-US"/>
            <a:t>6: Investment </a:t>
          </a:r>
        </a:p>
      </dgm:t>
    </dgm:pt>
    <dgm:pt modelId="{99A4BC97-4747-4BFE-B0D3-E8E45DB5B398}" type="parTrans" cxnId="{1354537C-BD6D-44F8-90D9-214B74F07FC2}">
      <dgm:prSet/>
      <dgm:spPr/>
      <dgm:t>
        <a:bodyPr/>
        <a:lstStyle/>
        <a:p>
          <a:endParaRPr lang="en-US"/>
        </a:p>
      </dgm:t>
    </dgm:pt>
    <dgm:pt modelId="{BD2D2E31-833D-45DF-9E9E-73CEBCE6385A}" type="sibTrans" cxnId="{1354537C-BD6D-44F8-90D9-214B74F07FC2}">
      <dgm:prSet/>
      <dgm:spPr/>
      <dgm:t>
        <a:bodyPr/>
        <a:lstStyle/>
        <a:p>
          <a:endParaRPr lang="en-US"/>
        </a:p>
      </dgm:t>
    </dgm:pt>
    <dgm:pt modelId="{CE11D12E-2D15-46A1-81FA-ACBF8EBEAE16}" type="pres">
      <dgm:prSet presAssocID="{9A655229-51AD-411F-B782-5A85C32F05EF}" presName="vert0" presStyleCnt="0">
        <dgm:presLayoutVars>
          <dgm:dir/>
          <dgm:animOne val="branch"/>
          <dgm:animLvl val="lvl"/>
        </dgm:presLayoutVars>
      </dgm:prSet>
      <dgm:spPr/>
    </dgm:pt>
    <dgm:pt modelId="{11A5ED98-DB6E-434C-AE13-AA868B3FF388}" type="pres">
      <dgm:prSet presAssocID="{2CF9E290-B8DC-476E-9C9A-AA8C1867C4B8}" presName="thickLine" presStyleLbl="alignNode1" presStyleIdx="0" presStyleCnt="6"/>
      <dgm:spPr/>
    </dgm:pt>
    <dgm:pt modelId="{02C18420-015E-4154-8A6C-0045B19A845C}" type="pres">
      <dgm:prSet presAssocID="{2CF9E290-B8DC-476E-9C9A-AA8C1867C4B8}" presName="horz1" presStyleCnt="0"/>
      <dgm:spPr/>
    </dgm:pt>
    <dgm:pt modelId="{FDEF8F3E-E87E-4C45-A2DA-BB1D5FB47439}" type="pres">
      <dgm:prSet presAssocID="{2CF9E290-B8DC-476E-9C9A-AA8C1867C4B8}" presName="tx1" presStyleLbl="revTx" presStyleIdx="0" presStyleCnt="6"/>
      <dgm:spPr/>
    </dgm:pt>
    <dgm:pt modelId="{4F762581-184E-4B11-BB4B-6C8104DBE414}" type="pres">
      <dgm:prSet presAssocID="{2CF9E290-B8DC-476E-9C9A-AA8C1867C4B8}" presName="vert1" presStyleCnt="0"/>
      <dgm:spPr/>
    </dgm:pt>
    <dgm:pt modelId="{93C20FAA-19C7-4844-8B0F-E122F30A7202}" type="pres">
      <dgm:prSet presAssocID="{78314D7D-CF1E-426A-886D-A453E40D85ED}" presName="thickLine" presStyleLbl="alignNode1" presStyleIdx="1" presStyleCnt="6"/>
      <dgm:spPr/>
    </dgm:pt>
    <dgm:pt modelId="{7C4EDE16-CF2D-44A6-9EDC-78C84AF9B53C}" type="pres">
      <dgm:prSet presAssocID="{78314D7D-CF1E-426A-886D-A453E40D85ED}" presName="horz1" presStyleCnt="0"/>
      <dgm:spPr/>
    </dgm:pt>
    <dgm:pt modelId="{4BDA4381-C169-46F4-BB62-00023333E155}" type="pres">
      <dgm:prSet presAssocID="{78314D7D-CF1E-426A-886D-A453E40D85ED}" presName="tx1" presStyleLbl="revTx" presStyleIdx="1" presStyleCnt="6"/>
      <dgm:spPr/>
    </dgm:pt>
    <dgm:pt modelId="{032B7EFE-F493-4AEA-A3A2-70A3CD7F2DF9}" type="pres">
      <dgm:prSet presAssocID="{78314D7D-CF1E-426A-886D-A453E40D85ED}" presName="vert1" presStyleCnt="0"/>
      <dgm:spPr/>
    </dgm:pt>
    <dgm:pt modelId="{9E947AE1-BA15-49FD-B8B1-19531DF0A2EA}" type="pres">
      <dgm:prSet presAssocID="{BFC42B99-9672-44D7-B669-AA48D453DACB}" presName="thickLine" presStyleLbl="alignNode1" presStyleIdx="2" presStyleCnt="6"/>
      <dgm:spPr/>
    </dgm:pt>
    <dgm:pt modelId="{F785DBB2-DAA9-407B-98C6-7BE9A9AB623F}" type="pres">
      <dgm:prSet presAssocID="{BFC42B99-9672-44D7-B669-AA48D453DACB}" presName="horz1" presStyleCnt="0"/>
      <dgm:spPr/>
    </dgm:pt>
    <dgm:pt modelId="{8426B2E3-F990-48B1-A9E4-90E78C0E01D5}" type="pres">
      <dgm:prSet presAssocID="{BFC42B99-9672-44D7-B669-AA48D453DACB}" presName="tx1" presStyleLbl="revTx" presStyleIdx="2" presStyleCnt="6"/>
      <dgm:spPr/>
    </dgm:pt>
    <dgm:pt modelId="{50D3CB2E-4BFC-460E-9773-91BBCA98BFFC}" type="pres">
      <dgm:prSet presAssocID="{BFC42B99-9672-44D7-B669-AA48D453DACB}" presName="vert1" presStyleCnt="0"/>
      <dgm:spPr/>
    </dgm:pt>
    <dgm:pt modelId="{D746A697-A8DC-4C28-B367-1BD8AC2C4189}" type="pres">
      <dgm:prSet presAssocID="{FE620782-5F6A-41B9-AF9D-5C104A1A01A7}" presName="thickLine" presStyleLbl="alignNode1" presStyleIdx="3" presStyleCnt="6"/>
      <dgm:spPr/>
    </dgm:pt>
    <dgm:pt modelId="{A293DA70-8848-4C76-BE1E-F5B2CA6A66BE}" type="pres">
      <dgm:prSet presAssocID="{FE620782-5F6A-41B9-AF9D-5C104A1A01A7}" presName="horz1" presStyleCnt="0"/>
      <dgm:spPr/>
    </dgm:pt>
    <dgm:pt modelId="{2650732B-D2AE-45D7-AF6E-20E24669E51D}" type="pres">
      <dgm:prSet presAssocID="{FE620782-5F6A-41B9-AF9D-5C104A1A01A7}" presName="tx1" presStyleLbl="revTx" presStyleIdx="3" presStyleCnt="6"/>
      <dgm:spPr/>
    </dgm:pt>
    <dgm:pt modelId="{7FC55CA3-0141-4244-B65E-D165E8B2795B}" type="pres">
      <dgm:prSet presAssocID="{FE620782-5F6A-41B9-AF9D-5C104A1A01A7}" presName="vert1" presStyleCnt="0"/>
      <dgm:spPr/>
    </dgm:pt>
    <dgm:pt modelId="{DE6104BA-6E85-4D4C-8EB0-95A74807E03A}" type="pres">
      <dgm:prSet presAssocID="{773D4C20-9F37-41EE-BB8F-EA1ADC0CD5CA}" presName="thickLine" presStyleLbl="alignNode1" presStyleIdx="4" presStyleCnt="6"/>
      <dgm:spPr/>
    </dgm:pt>
    <dgm:pt modelId="{94FFBAF1-04A5-41FA-ACB7-552A22AC5D63}" type="pres">
      <dgm:prSet presAssocID="{773D4C20-9F37-41EE-BB8F-EA1ADC0CD5CA}" presName="horz1" presStyleCnt="0"/>
      <dgm:spPr/>
    </dgm:pt>
    <dgm:pt modelId="{EF6BE12F-733E-4239-B837-EC13F5A944FB}" type="pres">
      <dgm:prSet presAssocID="{773D4C20-9F37-41EE-BB8F-EA1ADC0CD5CA}" presName="tx1" presStyleLbl="revTx" presStyleIdx="4" presStyleCnt="6"/>
      <dgm:spPr/>
    </dgm:pt>
    <dgm:pt modelId="{C41298F4-BC7B-4B9D-9EEE-2CEB605039B9}" type="pres">
      <dgm:prSet presAssocID="{773D4C20-9F37-41EE-BB8F-EA1ADC0CD5CA}" presName="vert1" presStyleCnt="0"/>
      <dgm:spPr/>
    </dgm:pt>
    <dgm:pt modelId="{76E3B489-4814-47AE-BDD5-F99D6A4E2915}" type="pres">
      <dgm:prSet presAssocID="{969345A6-5ED1-4BD8-BACE-6FD3B7DFB2C8}" presName="thickLine" presStyleLbl="alignNode1" presStyleIdx="5" presStyleCnt="6"/>
      <dgm:spPr/>
    </dgm:pt>
    <dgm:pt modelId="{48C96CF1-02CC-4C72-9077-605EA10B88C2}" type="pres">
      <dgm:prSet presAssocID="{969345A6-5ED1-4BD8-BACE-6FD3B7DFB2C8}" presName="horz1" presStyleCnt="0"/>
      <dgm:spPr/>
    </dgm:pt>
    <dgm:pt modelId="{9F9876F3-1D65-4D61-B158-0C57316B7A83}" type="pres">
      <dgm:prSet presAssocID="{969345A6-5ED1-4BD8-BACE-6FD3B7DFB2C8}" presName="tx1" presStyleLbl="revTx" presStyleIdx="5" presStyleCnt="6"/>
      <dgm:spPr/>
    </dgm:pt>
    <dgm:pt modelId="{A46A4A30-7795-4E66-A0E2-B078B1733B31}" type="pres">
      <dgm:prSet presAssocID="{969345A6-5ED1-4BD8-BACE-6FD3B7DFB2C8}" presName="vert1" presStyleCnt="0"/>
      <dgm:spPr/>
    </dgm:pt>
  </dgm:ptLst>
  <dgm:cxnLst>
    <dgm:cxn modelId="{8C4D7119-93B5-493A-AD40-B0D8E1938F1B}" type="presOf" srcId="{78314D7D-CF1E-426A-886D-A453E40D85ED}" destId="{4BDA4381-C169-46F4-BB62-00023333E155}" srcOrd="0" destOrd="0" presId="urn:microsoft.com/office/officeart/2008/layout/LinedList"/>
    <dgm:cxn modelId="{AB508C40-D03B-440B-BA7C-5D3D2BDA39C8}" type="presOf" srcId="{9A655229-51AD-411F-B782-5A85C32F05EF}" destId="{CE11D12E-2D15-46A1-81FA-ACBF8EBEAE16}" srcOrd="0" destOrd="0" presId="urn:microsoft.com/office/officeart/2008/layout/LinedList"/>
    <dgm:cxn modelId="{9A845969-343B-4CC9-A25B-E81BDD418598}" srcId="{9A655229-51AD-411F-B782-5A85C32F05EF}" destId="{BFC42B99-9672-44D7-B669-AA48D453DACB}" srcOrd="2" destOrd="0" parTransId="{F7902FDF-4CC1-4A6C-9A6E-304318BD3E6A}" sibTransId="{60AAD9CD-0150-4E65-9D43-1718231F7BC2}"/>
    <dgm:cxn modelId="{1354537C-BD6D-44F8-90D9-214B74F07FC2}" srcId="{9A655229-51AD-411F-B782-5A85C32F05EF}" destId="{969345A6-5ED1-4BD8-BACE-6FD3B7DFB2C8}" srcOrd="5" destOrd="0" parTransId="{99A4BC97-4747-4BFE-B0D3-E8E45DB5B398}" sibTransId="{BD2D2E31-833D-45DF-9E9E-73CEBCE6385A}"/>
    <dgm:cxn modelId="{60BE1B7F-296D-453E-9C59-12D4AAEB8074}" type="presOf" srcId="{773D4C20-9F37-41EE-BB8F-EA1ADC0CD5CA}" destId="{EF6BE12F-733E-4239-B837-EC13F5A944FB}" srcOrd="0" destOrd="0" presId="urn:microsoft.com/office/officeart/2008/layout/LinedList"/>
    <dgm:cxn modelId="{4E2AA288-4072-4078-9BAF-D211A81A9A4B}" srcId="{9A655229-51AD-411F-B782-5A85C32F05EF}" destId="{773D4C20-9F37-41EE-BB8F-EA1ADC0CD5CA}" srcOrd="4" destOrd="0" parTransId="{4B7EDE99-0587-47EE-AB7D-7E12EB1487DD}" sibTransId="{6F7F62FA-E448-4DCF-A05D-C81810B10436}"/>
    <dgm:cxn modelId="{8CAE1BB4-D885-48B8-80AE-AC84A4D12F29}" type="presOf" srcId="{BFC42B99-9672-44D7-B669-AA48D453DACB}" destId="{8426B2E3-F990-48B1-A9E4-90E78C0E01D5}" srcOrd="0" destOrd="0" presId="urn:microsoft.com/office/officeart/2008/layout/LinedList"/>
    <dgm:cxn modelId="{32F684BA-9E36-4D90-9A58-360D2CE698C0}" type="presOf" srcId="{969345A6-5ED1-4BD8-BACE-6FD3B7DFB2C8}" destId="{9F9876F3-1D65-4D61-B158-0C57316B7A83}" srcOrd="0" destOrd="0" presId="urn:microsoft.com/office/officeart/2008/layout/LinedList"/>
    <dgm:cxn modelId="{320941BD-8AF8-4177-B41C-9924D557B585}" srcId="{9A655229-51AD-411F-B782-5A85C32F05EF}" destId="{78314D7D-CF1E-426A-886D-A453E40D85ED}" srcOrd="1" destOrd="0" parTransId="{D28C8926-C3D6-4BF5-A259-DB153122E837}" sibTransId="{1BA93872-D65A-4F94-96AB-3934DA3A37D2}"/>
    <dgm:cxn modelId="{FB0BAFCF-39E2-44ED-B755-7583853F3AA9}" srcId="{9A655229-51AD-411F-B782-5A85C32F05EF}" destId="{FE620782-5F6A-41B9-AF9D-5C104A1A01A7}" srcOrd="3" destOrd="0" parTransId="{3A1EC8F3-FCCD-4196-9124-FA671CFED209}" sibTransId="{ED99DCE7-0A44-4B50-A6A2-5C2D5E66A07F}"/>
    <dgm:cxn modelId="{23449EDE-31A7-43B1-BFB5-5D42B614CAD0}" srcId="{9A655229-51AD-411F-B782-5A85C32F05EF}" destId="{2CF9E290-B8DC-476E-9C9A-AA8C1867C4B8}" srcOrd="0" destOrd="0" parTransId="{232351B5-7C7A-46C4-9AEE-24481A289F5A}" sibTransId="{F24B917C-F6A3-44AB-B3FC-82A9B87686CD}"/>
    <dgm:cxn modelId="{3C8B95E4-6346-4157-88DA-218206E42D65}" type="presOf" srcId="{FE620782-5F6A-41B9-AF9D-5C104A1A01A7}" destId="{2650732B-D2AE-45D7-AF6E-20E24669E51D}" srcOrd="0" destOrd="0" presId="urn:microsoft.com/office/officeart/2008/layout/LinedList"/>
    <dgm:cxn modelId="{3AC791EE-7B94-42F5-9694-5594E627FD76}" type="presOf" srcId="{2CF9E290-B8DC-476E-9C9A-AA8C1867C4B8}" destId="{FDEF8F3E-E87E-4C45-A2DA-BB1D5FB47439}" srcOrd="0" destOrd="0" presId="urn:microsoft.com/office/officeart/2008/layout/LinedList"/>
    <dgm:cxn modelId="{160D9956-265F-46D5-BEFE-D2E0AC6C96E0}" type="presParOf" srcId="{CE11D12E-2D15-46A1-81FA-ACBF8EBEAE16}" destId="{11A5ED98-DB6E-434C-AE13-AA868B3FF388}" srcOrd="0" destOrd="0" presId="urn:microsoft.com/office/officeart/2008/layout/LinedList"/>
    <dgm:cxn modelId="{9885D3E1-FB12-4D90-85F1-FE8C5D04FC69}" type="presParOf" srcId="{CE11D12E-2D15-46A1-81FA-ACBF8EBEAE16}" destId="{02C18420-015E-4154-8A6C-0045B19A845C}" srcOrd="1" destOrd="0" presId="urn:microsoft.com/office/officeart/2008/layout/LinedList"/>
    <dgm:cxn modelId="{89D5A28F-AAE4-4585-9D65-9A4E506E0001}" type="presParOf" srcId="{02C18420-015E-4154-8A6C-0045B19A845C}" destId="{FDEF8F3E-E87E-4C45-A2DA-BB1D5FB47439}" srcOrd="0" destOrd="0" presId="urn:microsoft.com/office/officeart/2008/layout/LinedList"/>
    <dgm:cxn modelId="{4007C7D2-7AE5-4390-BC45-CA1E470D8D41}" type="presParOf" srcId="{02C18420-015E-4154-8A6C-0045B19A845C}" destId="{4F762581-184E-4B11-BB4B-6C8104DBE414}" srcOrd="1" destOrd="0" presId="urn:microsoft.com/office/officeart/2008/layout/LinedList"/>
    <dgm:cxn modelId="{3E41A3BE-EC46-4706-87FE-2591BE23409F}" type="presParOf" srcId="{CE11D12E-2D15-46A1-81FA-ACBF8EBEAE16}" destId="{93C20FAA-19C7-4844-8B0F-E122F30A7202}" srcOrd="2" destOrd="0" presId="urn:microsoft.com/office/officeart/2008/layout/LinedList"/>
    <dgm:cxn modelId="{0617A404-3D4D-4CFC-8F9E-3F33B0F54DF5}" type="presParOf" srcId="{CE11D12E-2D15-46A1-81FA-ACBF8EBEAE16}" destId="{7C4EDE16-CF2D-44A6-9EDC-78C84AF9B53C}" srcOrd="3" destOrd="0" presId="urn:microsoft.com/office/officeart/2008/layout/LinedList"/>
    <dgm:cxn modelId="{E38212F9-F475-4B26-B1AE-DA25F1FE8B25}" type="presParOf" srcId="{7C4EDE16-CF2D-44A6-9EDC-78C84AF9B53C}" destId="{4BDA4381-C169-46F4-BB62-00023333E155}" srcOrd="0" destOrd="0" presId="urn:microsoft.com/office/officeart/2008/layout/LinedList"/>
    <dgm:cxn modelId="{CB6180A2-6546-43D5-8762-DD794A8DBF5E}" type="presParOf" srcId="{7C4EDE16-CF2D-44A6-9EDC-78C84AF9B53C}" destId="{032B7EFE-F493-4AEA-A3A2-70A3CD7F2DF9}" srcOrd="1" destOrd="0" presId="urn:microsoft.com/office/officeart/2008/layout/LinedList"/>
    <dgm:cxn modelId="{ED806079-634F-4912-A5C8-284A0CFFB8CE}" type="presParOf" srcId="{CE11D12E-2D15-46A1-81FA-ACBF8EBEAE16}" destId="{9E947AE1-BA15-49FD-B8B1-19531DF0A2EA}" srcOrd="4" destOrd="0" presId="urn:microsoft.com/office/officeart/2008/layout/LinedList"/>
    <dgm:cxn modelId="{732111E1-AA69-4366-B75C-225BA1ECAD06}" type="presParOf" srcId="{CE11D12E-2D15-46A1-81FA-ACBF8EBEAE16}" destId="{F785DBB2-DAA9-407B-98C6-7BE9A9AB623F}" srcOrd="5" destOrd="0" presId="urn:microsoft.com/office/officeart/2008/layout/LinedList"/>
    <dgm:cxn modelId="{1CFECBA4-347C-4C6B-82F8-23B33D658234}" type="presParOf" srcId="{F785DBB2-DAA9-407B-98C6-7BE9A9AB623F}" destId="{8426B2E3-F990-48B1-A9E4-90E78C0E01D5}" srcOrd="0" destOrd="0" presId="urn:microsoft.com/office/officeart/2008/layout/LinedList"/>
    <dgm:cxn modelId="{3A3003D3-5E24-4A9B-9F0A-0A96F3018F11}" type="presParOf" srcId="{F785DBB2-DAA9-407B-98C6-7BE9A9AB623F}" destId="{50D3CB2E-4BFC-460E-9773-91BBCA98BFFC}" srcOrd="1" destOrd="0" presId="urn:microsoft.com/office/officeart/2008/layout/LinedList"/>
    <dgm:cxn modelId="{8E95BBBE-7BC3-4899-A31D-A1C4299925AB}" type="presParOf" srcId="{CE11D12E-2D15-46A1-81FA-ACBF8EBEAE16}" destId="{D746A697-A8DC-4C28-B367-1BD8AC2C4189}" srcOrd="6" destOrd="0" presId="urn:microsoft.com/office/officeart/2008/layout/LinedList"/>
    <dgm:cxn modelId="{4E12D725-DE1A-45C7-B93F-A49ABDB305FB}" type="presParOf" srcId="{CE11D12E-2D15-46A1-81FA-ACBF8EBEAE16}" destId="{A293DA70-8848-4C76-BE1E-F5B2CA6A66BE}" srcOrd="7" destOrd="0" presId="urn:microsoft.com/office/officeart/2008/layout/LinedList"/>
    <dgm:cxn modelId="{5B71E783-8B9B-4B1A-AF6E-CEBAC015833F}" type="presParOf" srcId="{A293DA70-8848-4C76-BE1E-F5B2CA6A66BE}" destId="{2650732B-D2AE-45D7-AF6E-20E24669E51D}" srcOrd="0" destOrd="0" presId="urn:microsoft.com/office/officeart/2008/layout/LinedList"/>
    <dgm:cxn modelId="{2E85D238-1DCD-4139-9211-F68D8FFF0C81}" type="presParOf" srcId="{A293DA70-8848-4C76-BE1E-F5B2CA6A66BE}" destId="{7FC55CA3-0141-4244-B65E-D165E8B2795B}" srcOrd="1" destOrd="0" presId="urn:microsoft.com/office/officeart/2008/layout/LinedList"/>
    <dgm:cxn modelId="{B23D3401-E3EC-4C1F-AD46-C43870113179}" type="presParOf" srcId="{CE11D12E-2D15-46A1-81FA-ACBF8EBEAE16}" destId="{DE6104BA-6E85-4D4C-8EB0-95A74807E03A}" srcOrd="8" destOrd="0" presId="urn:microsoft.com/office/officeart/2008/layout/LinedList"/>
    <dgm:cxn modelId="{7BFE1F99-89F6-4083-84B6-AE18A5F759D0}" type="presParOf" srcId="{CE11D12E-2D15-46A1-81FA-ACBF8EBEAE16}" destId="{94FFBAF1-04A5-41FA-ACB7-552A22AC5D63}" srcOrd="9" destOrd="0" presId="urn:microsoft.com/office/officeart/2008/layout/LinedList"/>
    <dgm:cxn modelId="{C1654336-440D-4BFB-AB0F-46EA6ECD00F2}" type="presParOf" srcId="{94FFBAF1-04A5-41FA-ACB7-552A22AC5D63}" destId="{EF6BE12F-733E-4239-B837-EC13F5A944FB}" srcOrd="0" destOrd="0" presId="urn:microsoft.com/office/officeart/2008/layout/LinedList"/>
    <dgm:cxn modelId="{16E327FE-F7AE-4EDF-B6E8-5F597F56FEDF}" type="presParOf" srcId="{94FFBAF1-04A5-41FA-ACB7-552A22AC5D63}" destId="{C41298F4-BC7B-4B9D-9EEE-2CEB605039B9}" srcOrd="1" destOrd="0" presId="urn:microsoft.com/office/officeart/2008/layout/LinedList"/>
    <dgm:cxn modelId="{DA47C8CB-04E2-47B8-B8B5-4F89AD06246B}" type="presParOf" srcId="{CE11D12E-2D15-46A1-81FA-ACBF8EBEAE16}" destId="{76E3B489-4814-47AE-BDD5-F99D6A4E2915}" srcOrd="10" destOrd="0" presId="urn:microsoft.com/office/officeart/2008/layout/LinedList"/>
    <dgm:cxn modelId="{AED60691-2164-4381-8F95-68A0A1EAF1F8}" type="presParOf" srcId="{CE11D12E-2D15-46A1-81FA-ACBF8EBEAE16}" destId="{48C96CF1-02CC-4C72-9077-605EA10B88C2}" srcOrd="11" destOrd="0" presId="urn:microsoft.com/office/officeart/2008/layout/LinedList"/>
    <dgm:cxn modelId="{062A6098-0050-4801-B33E-DBFDC9F3A63E}" type="presParOf" srcId="{48C96CF1-02CC-4C72-9077-605EA10B88C2}" destId="{9F9876F3-1D65-4D61-B158-0C57316B7A83}" srcOrd="0" destOrd="0" presId="urn:microsoft.com/office/officeart/2008/layout/LinedList"/>
    <dgm:cxn modelId="{0A928D29-61B1-4843-9A5C-0EF716549F3C}" type="presParOf" srcId="{48C96CF1-02CC-4C72-9077-605EA10B88C2}" destId="{A46A4A30-7795-4E66-A0E2-B078B1733B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5ED98-DB6E-434C-AE13-AA868B3FF388}">
      <dsp:nvSpPr>
        <dsp:cNvPr id="0" name=""/>
        <dsp:cNvSpPr/>
      </dsp:nvSpPr>
      <dsp:spPr>
        <a:xfrm>
          <a:off x="0" y="198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F8F3E-E87E-4C45-A2DA-BB1D5FB47439}">
      <dsp:nvSpPr>
        <dsp:cNvPr id="0" name=""/>
        <dsp:cNvSpPr/>
      </dsp:nvSpPr>
      <dsp:spPr>
        <a:xfrm>
          <a:off x="0" y="1985"/>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1: Food production must be commercial</a:t>
          </a:r>
        </a:p>
      </dsp:txBody>
      <dsp:txXfrm>
        <a:off x="0" y="1985"/>
        <a:ext cx="8229600" cy="676890"/>
      </dsp:txXfrm>
    </dsp:sp>
    <dsp:sp modelId="{93C20FAA-19C7-4844-8B0F-E122F30A7202}">
      <dsp:nvSpPr>
        <dsp:cNvPr id="0" name=""/>
        <dsp:cNvSpPr/>
      </dsp:nvSpPr>
      <dsp:spPr>
        <a:xfrm>
          <a:off x="0" y="67887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A4381-C169-46F4-BB62-00023333E155}">
      <dsp:nvSpPr>
        <dsp:cNvPr id="0" name=""/>
        <dsp:cNvSpPr/>
      </dsp:nvSpPr>
      <dsp:spPr>
        <a:xfrm>
          <a:off x="0" y="678875"/>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2: Accessible to all</a:t>
          </a:r>
        </a:p>
      </dsp:txBody>
      <dsp:txXfrm>
        <a:off x="0" y="678875"/>
        <a:ext cx="8229600" cy="676890"/>
      </dsp:txXfrm>
    </dsp:sp>
    <dsp:sp modelId="{9E947AE1-BA15-49FD-B8B1-19531DF0A2EA}">
      <dsp:nvSpPr>
        <dsp:cNvPr id="0" name=""/>
        <dsp:cNvSpPr/>
      </dsp:nvSpPr>
      <dsp:spPr>
        <a:xfrm>
          <a:off x="0" y="135576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6B2E3-F990-48B1-A9E4-90E78C0E01D5}">
      <dsp:nvSpPr>
        <dsp:cNvPr id="0" name=""/>
        <dsp:cNvSpPr/>
      </dsp:nvSpPr>
      <dsp:spPr>
        <a:xfrm>
          <a:off x="0" y="1355766"/>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3: Education </a:t>
          </a:r>
        </a:p>
      </dsp:txBody>
      <dsp:txXfrm>
        <a:off x="0" y="1355766"/>
        <a:ext cx="8229600" cy="676890"/>
      </dsp:txXfrm>
    </dsp:sp>
    <dsp:sp modelId="{D746A697-A8DC-4C28-B367-1BD8AC2C4189}">
      <dsp:nvSpPr>
        <dsp:cNvPr id="0" name=""/>
        <dsp:cNvSpPr/>
      </dsp:nvSpPr>
      <dsp:spPr>
        <a:xfrm>
          <a:off x="0" y="203265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0732B-D2AE-45D7-AF6E-20E24669E51D}">
      <dsp:nvSpPr>
        <dsp:cNvPr id="0" name=""/>
        <dsp:cNvSpPr/>
      </dsp:nvSpPr>
      <dsp:spPr>
        <a:xfrm>
          <a:off x="0" y="2032657"/>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4: Support producers </a:t>
          </a:r>
        </a:p>
      </dsp:txBody>
      <dsp:txXfrm>
        <a:off x="0" y="2032657"/>
        <a:ext cx="8229600" cy="676890"/>
      </dsp:txXfrm>
    </dsp:sp>
    <dsp:sp modelId="{DE6104BA-6E85-4D4C-8EB0-95A74807E03A}">
      <dsp:nvSpPr>
        <dsp:cNvPr id="0" name=""/>
        <dsp:cNvSpPr/>
      </dsp:nvSpPr>
      <dsp:spPr>
        <a:xfrm>
          <a:off x="0" y="270954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BE12F-733E-4239-B837-EC13F5A944FB}">
      <dsp:nvSpPr>
        <dsp:cNvPr id="0" name=""/>
        <dsp:cNvSpPr/>
      </dsp:nvSpPr>
      <dsp:spPr>
        <a:xfrm>
          <a:off x="0" y="2709548"/>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5: Collaboration </a:t>
          </a:r>
        </a:p>
      </dsp:txBody>
      <dsp:txXfrm>
        <a:off x="0" y="2709548"/>
        <a:ext cx="8229600" cy="676890"/>
      </dsp:txXfrm>
    </dsp:sp>
    <dsp:sp modelId="{76E3B489-4814-47AE-BDD5-F99D6A4E2915}">
      <dsp:nvSpPr>
        <dsp:cNvPr id="0" name=""/>
        <dsp:cNvSpPr/>
      </dsp:nvSpPr>
      <dsp:spPr>
        <a:xfrm>
          <a:off x="0" y="338643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876F3-1D65-4D61-B158-0C57316B7A83}">
      <dsp:nvSpPr>
        <dsp:cNvPr id="0" name=""/>
        <dsp:cNvSpPr/>
      </dsp:nvSpPr>
      <dsp:spPr>
        <a:xfrm>
          <a:off x="0" y="3386439"/>
          <a:ext cx="8229600" cy="67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6: Investment </a:t>
          </a:r>
        </a:p>
      </dsp:txBody>
      <dsp:txXfrm>
        <a:off x="0" y="3386439"/>
        <a:ext cx="8229600" cy="6768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80F2E-838C-4A2F-8042-9425309D3026}" type="datetimeFigureOut">
              <a:rPr lang="en-GB" smtClean="0"/>
              <a:t>15/05/2023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02AA1-6324-4DCD-8252-FE40BE17F7AC}" type="slidenum">
              <a:rPr lang="en-GB" smtClean="0"/>
              <a:t>‹#›</a:t>
            </a:fld>
            <a:endParaRPr lang="en-GB"/>
          </a:p>
        </p:txBody>
      </p:sp>
    </p:spTree>
    <p:extLst>
      <p:ext uri="{BB962C8B-B14F-4D97-AF65-F5344CB8AC3E}">
        <p14:creationId xmlns:p14="http://schemas.microsoft.com/office/powerpoint/2010/main" val="253076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in today to talk to about The Cornish Food Box, who we are, what we do, and how you can support local by shopping with us!</a:t>
            </a:r>
            <a:endParaRPr lang="en-GB" dirty="0"/>
          </a:p>
        </p:txBody>
      </p:sp>
      <p:sp>
        <p:nvSpPr>
          <p:cNvPr id="4" name="Slide Number Placeholder 3"/>
          <p:cNvSpPr>
            <a:spLocks noGrp="1"/>
          </p:cNvSpPr>
          <p:nvPr>
            <p:ph type="sldNum" sz="quarter" idx="5"/>
          </p:nvPr>
        </p:nvSpPr>
        <p:spPr/>
        <p:txBody>
          <a:bodyPr/>
          <a:lstStyle/>
          <a:p>
            <a:fld id="{06602AA1-6324-4DCD-8252-FE40BE17F7AC}" type="slidenum">
              <a:rPr lang="en-GB" smtClean="0"/>
              <a:t>1</a:t>
            </a:fld>
            <a:endParaRPr lang="en-GB"/>
          </a:p>
        </p:txBody>
      </p:sp>
    </p:spTree>
    <p:extLst>
      <p:ext uri="{BB962C8B-B14F-4D97-AF65-F5344CB8AC3E}">
        <p14:creationId xmlns:p14="http://schemas.microsoft.com/office/powerpoint/2010/main" val="103786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 and I are sisters, we set up the business in 2010 with the aim of delivering fresh local produce to your door. </a:t>
            </a:r>
          </a:p>
          <a:p>
            <a:pPr marL="0" indent="0">
              <a:buNone/>
            </a:pPr>
            <a:r>
              <a:rPr lang="en-GB" sz="1800" b="1" dirty="0"/>
              <a:t>Since then we have grown a bit… </a:t>
            </a:r>
            <a:r>
              <a:rPr lang="en-GB" dirty="0"/>
              <a:t>We have now delivered </a:t>
            </a:r>
            <a:r>
              <a:rPr lang="en-GB" b="1" dirty="0"/>
              <a:t>over 80,000 </a:t>
            </a:r>
            <a:r>
              <a:rPr lang="en-GB" dirty="0"/>
              <a:t>orders across Cornwall and the UK</a:t>
            </a:r>
          </a:p>
          <a:p>
            <a:endParaRPr lang="en-US" dirty="0"/>
          </a:p>
          <a:p>
            <a:r>
              <a:rPr lang="en-US" dirty="0"/>
              <a:t>We work closely with a number of holiday agencies and corporate customers producing bespoke hampers, welcome packs, apology gifts, and staff rewards.</a:t>
            </a:r>
          </a:p>
          <a:p>
            <a:r>
              <a:rPr lang="en-US" dirty="0"/>
              <a:t>This is in addition to the ‘bread and butter’ work of delivering peoples weekly groceries.</a:t>
            </a:r>
            <a:endParaRPr lang="en-GB" dirty="0"/>
          </a:p>
        </p:txBody>
      </p:sp>
      <p:sp>
        <p:nvSpPr>
          <p:cNvPr id="4" name="Slide Number Placeholder 3"/>
          <p:cNvSpPr>
            <a:spLocks noGrp="1"/>
          </p:cNvSpPr>
          <p:nvPr>
            <p:ph type="sldNum" sz="quarter" idx="5"/>
          </p:nvPr>
        </p:nvSpPr>
        <p:spPr/>
        <p:txBody>
          <a:bodyPr/>
          <a:lstStyle/>
          <a:p>
            <a:fld id="{06602AA1-6324-4DCD-8252-FE40BE17F7AC}" type="slidenum">
              <a:rPr lang="en-GB" smtClean="0"/>
              <a:t>2</a:t>
            </a:fld>
            <a:endParaRPr lang="en-GB"/>
          </a:p>
        </p:txBody>
      </p:sp>
    </p:spTree>
    <p:extLst>
      <p:ext uri="{BB962C8B-B14F-4D97-AF65-F5344CB8AC3E}">
        <p14:creationId xmlns:p14="http://schemas.microsoft.com/office/powerpoint/2010/main" val="204139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6602AA1-6324-4DCD-8252-FE40BE17F7AC}" type="slidenum">
              <a:rPr lang="en-GB" smtClean="0"/>
              <a:t>3</a:t>
            </a:fld>
            <a:endParaRPr lang="en-GB"/>
          </a:p>
        </p:txBody>
      </p:sp>
      <p:sp>
        <p:nvSpPr>
          <p:cNvPr id="5" name="Notes Placeholder 2">
            <a:extLst>
              <a:ext uri="{FF2B5EF4-FFF2-40B4-BE49-F238E27FC236}">
                <a16:creationId xmlns:a16="http://schemas.microsoft.com/office/drawing/2014/main" id="{9D786838-D837-4881-8F56-9FBDA45B6137}"/>
              </a:ext>
            </a:extLst>
          </p:cNvPr>
          <p:cNvSpPr>
            <a:spLocks noGrp="1"/>
          </p:cNvSpPr>
          <p:nvPr>
            <p:ph type="body" idx="1"/>
          </p:nvPr>
        </p:nvSpPr>
        <p:spPr>
          <a:xfrm>
            <a:off x="685800" y="4400550"/>
            <a:ext cx="5486400" cy="3600450"/>
          </a:xfrm>
        </p:spPr>
        <p:txBody>
          <a:bodyPr/>
          <a:lstStyle/>
          <a:p>
            <a:r>
              <a:rPr lang="en-GB" sz="1000" dirty="0"/>
              <a:t>The way we shop for food &amp; what we buy has changed drastically over the past 50 years.</a:t>
            </a:r>
          </a:p>
          <a:p>
            <a:pPr marL="171450" indent="-171450">
              <a:buFont typeface="Arial" panose="020B0604020202020204" pitchFamily="34" charset="0"/>
              <a:buChar char="•"/>
            </a:pPr>
            <a:r>
              <a:rPr lang="en-GB" sz="1000" dirty="0"/>
              <a:t>From small local shops selling primarily locally produced foods.</a:t>
            </a:r>
            <a:r>
              <a:rPr lang="en-GB" sz="1000" baseline="0" dirty="0"/>
              <a:t> </a:t>
            </a:r>
            <a:r>
              <a:rPr lang="en-GB" sz="1000" dirty="0"/>
              <a:t>Fresh bought daily.</a:t>
            </a:r>
          </a:p>
          <a:p>
            <a:pPr marL="171450" indent="-171450">
              <a:buFont typeface="Arial" panose="020B0604020202020204" pitchFamily="34" charset="0"/>
              <a:buChar char="•"/>
            </a:pPr>
            <a:r>
              <a:rPr lang="en-GB" sz="1000" dirty="0"/>
              <a:t>Close connection between food production and the</a:t>
            </a:r>
            <a:r>
              <a:rPr lang="en-GB" sz="1000" baseline="0" dirty="0"/>
              <a:t> end consumer.</a:t>
            </a:r>
          </a:p>
          <a:p>
            <a:pPr marL="171450" indent="-171450">
              <a:buFont typeface="Arial" panose="020B0604020202020204" pitchFamily="34" charset="0"/>
              <a:buChar char="•"/>
            </a:pPr>
            <a:r>
              <a:rPr lang="en-GB" sz="1000" baseline="0" dirty="0"/>
              <a:t>People knew where their food came from and often who produced it.</a:t>
            </a:r>
          </a:p>
          <a:p>
            <a:endParaRPr lang="en-GB" sz="1000" baseline="0" dirty="0"/>
          </a:p>
          <a:p>
            <a:r>
              <a:rPr lang="en-GB" sz="1000" baseline="0" dirty="0"/>
              <a:t>To large global network trading goods produced on an industrial scale.</a:t>
            </a:r>
          </a:p>
          <a:p>
            <a:r>
              <a:rPr lang="en-GB" sz="1000" baseline="0" dirty="0"/>
              <a:t>This has led to:</a:t>
            </a:r>
          </a:p>
          <a:p>
            <a:pPr marL="171450" indent="-171450">
              <a:buFont typeface="Arial" panose="020B0604020202020204" pitchFamily="34" charset="0"/>
              <a:buChar char="•"/>
            </a:pPr>
            <a:r>
              <a:rPr lang="en-GB" sz="1000" baseline="0" dirty="0"/>
              <a:t>Greater variety of goods sold in large shops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t>Techniques and additives to make food which keeps longer &amp; can travel further</a:t>
            </a:r>
          </a:p>
          <a:p>
            <a:pPr marL="171450" indent="-171450">
              <a:buFont typeface="Arial" panose="020B0604020202020204" pitchFamily="34" charset="0"/>
              <a:buChar char="•"/>
            </a:pPr>
            <a:r>
              <a:rPr lang="en-GB" sz="1000" baseline="0" dirty="0"/>
              <a:t>The weekly shop where food is purchased in bulk</a:t>
            </a:r>
          </a:p>
          <a:p>
            <a:pPr marL="171450" indent="-171450">
              <a:buFont typeface="Arial" panose="020B0604020202020204" pitchFamily="34" charset="0"/>
              <a:buChar char="•"/>
            </a:pPr>
            <a:r>
              <a:rPr lang="en-GB" sz="1000" baseline="0" dirty="0"/>
              <a:t>Move to Ready meals &amp; less cooking meals from scratch with all the pros and cons this has</a:t>
            </a:r>
          </a:p>
          <a:p>
            <a:pPr marL="171450" indent="-171450">
              <a:buFont typeface="Arial" panose="020B0604020202020204" pitchFamily="34" charset="0"/>
              <a:buChar char="•"/>
            </a:pPr>
            <a:r>
              <a:rPr lang="en-GB" sz="1000" baseline="0" dirty="0"/>
              <a:t>And also Massive environmental and social changes</a:t>
            </a:r>
          </a:p>
          <a:p>
            <a:endParaRPr lang="en-GB" sz="1000" baseline="0" dirty="0"/>
          </a:p>
          <a:p>
            <a:r>
              <a:rPr lang="en-GB" sz="1000" baseline="0" dirty="0"/>
              <a:t>Changing again – </a:t>
            </a:r>
          </a:p>
          <a:p>
            <a:pPr marL="171450" indent="-171450">
              <a:buFont typeface="Arial" panose="020B0604020202020204" pitchFamily="34" charset="0"/>
              <a:buChar char="•"/>
            </a:pPr>
            <a:r>
              <a:rPr lang="en-GB" sz="1000" baseline="0" dirty="0"/>
              <a:t>to very large and very small scale. </a:t>
            </a:r>
          </a:p>
          <a:p>
            <a:pPr marL="171450" indent="-171450">
              <a:buFont typeface="Arial" panose="020B0604020202020204" pitchFamily="34" charset="0"/>
              <a:buChar char="•"/>
            </a:pPr>
            <a:r>
              <a:rPr lang="en-GB" sz="1000" baseline="0" dirty="0"/>
              <a:t>Resurgence of the artisan and specialist. Partial back lash against the supermarket.</a:t>
            </a:r>
          </a:p>
          <a:p>
            <a:r>
              <a:rPr lang="en-GB" sz="1000" baseline="0" dirty="0"/>
              <a:t>However loss of cooking skills &amp; time plus a Take out culture. How many of us sit down to watch </a:t>
            </a:r>
            <a:r>
              <a:rPr lang="en-GB" sz="1000" baseline="0" dirty="0" err="1"/>
              <a:t>masterchef</a:t>
            </a:r>
            <a:r>
              <a:rPr lang="en-GB" sz="1000" baseline="0" dirty="0"/>
              <a:t> with a takeaway on our lap?</a:t>
            </a:r>
          </a:p>
          <a:p>
            <a:r>
              <a:rPr lang="en-GB" sz="1000" baseline="0" dirty="0"/>
              <a:t> - Semi prepared foods, Recipe boxes may help to get people cooking again.</a:t>
            </a:r>
          </a:p>
          <a:p>
            <a:endParaRPr lang="en-GB" sz="1000" baseline="0" dirty="0"/>
          </a:p>
          <a:p>
            <a:r>
              <a:rPr lang="en-GB" sz="1000" baseline="0" dirty="0"/>
              <a:t>Changes are driven by technology and social changes. But they are pushed by consumer desire and they have massive impacts on the world around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 how we shop</a:t>
            </a:r>
            <a:r>
              <a:rPr lang="en-GB" sz="1000" baseline="0" dirty="0"/>
              <a:t> &amp; </a:t>
            </a:r>
            <a:r>
              <a:rPr lang="en-GB" sz="1000" dirty="0"/>
              <a:t>what we buy </a:t>
            </a:r>
            <a:r>
              <a:rPr lang="en-GB" sz="1000" baseline="0" dirty="0"/>
              <a:t>matters.  It defines us and it is a demonstration of the values and beliefs we hold dear.</a:t>
            </a:r>
          </a:p>
          <a:p>
            <a:endParaRPr lang="en-GB" sz="1000" baseline="0" dirty="0"/>
          </a:p>
          <a:p>
            <a:endParaRPr lang="en-GB" sz="1000" dirty="0"/>
          </a:p>
        </p:txBody>
      </p:sp>
    </p:spTree>
    <p:extLst>
      <p:ext uri="{BB962C8B-B14F-4D97-AF65-F5344CB8AC3E}">
        <p14:creationId xmlns:p14="http://schemas.microsoft.com/office/powerpoint/2010/main" val="404218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569372"/>
            <a:ext cx="5505450" cy="4683254"/>
          </a:xfrm>
        </p:spPr>
        <p:txBody>
          <a:bodyPr/>
          <a:lstStyle/>
          <a:p>
            <a:pPr marL="171450" indent="-171450">
              <a:buFont typeface="Arial" panose="020B0604020202020204" pitchFamily="34" charset="0"/>
              <a:buChar char="•"/>
            </a:pPr>
            <a:r>
              <a:rPr lang="en-GB" baseline="0" dirty="0"/>
              <a:t>Supporting our local economy, </a:t>
            </a:r>
          </a:p>
          <a:p>
            <a:pPr marL="171450" indent="-171450">
              <a:buFont typeface="Arial" panose="020B0604020202020204" pitchFamily="34" charset="0"/>
              <a:buChar char="•"/>
            </a:pPr>
            <a:r>
              <a:rPr lang="en-GB" baseline="0" dirty="0"/>
              <a:t>giving consumers confidence in the food the eat, </a:t>
            </a:r>
          </a:p>
          <a:p>
            <a:pPr marL="171450" indent="-171450">
              <a:buFont typeface="Arial" panose="020B0604020202020204" pitchFamily="34" charset="0"/>
              <a:buChar char="•"/>
            </a:pPr>
            <a:r>
              <a:rPr lang="en-GB" baseline="0" dirty="0"/>
              <a:t>ensuring a secure future for our farmers and food producers who are the backbone of our rural community</a:t>
            </a:r>
          </a:p>
          <a:p>
            <a:pPr marL="171450" indent="-171450">
              <a:buFont typeface="Arial" panose="020B0604020202020204" pitchFamily="34" charset="0"/>
              <a:buChar char="•"/>
            </a:pPr>
            <a:r>
              <a:rPr lang="en-GB" baseline="0" dirty="0"/>
              <a:t>And helping to look after our environment locally and globally</a:t>
            </a:r>
          </a:p>
          <a:p>
            <a:endParaRPr lang="en-GB" baseline="0" dirty="0"/>
          </a:p>
          <a:p>
            <a:r>
              <a:rPr lang="en-GB" baseline="0" dirty="0"/>
              <a:t>Now </a:t>
            </a:r>
          </a:p>
          <a:p>
            <a:pPr marL="171450" indent="-171450">
              <a:buFont typeface="Arial" panose="020B0604020202020204" pitchFamily="34" charset="0"/>
              <a:buChar char="•"/>
            </a:pPr>
            <a:r>
              <a:rPr lang="en-GB" baseline="0" dirty="0"/>
              <a:t>over 250 suppliers and about 2500 product lines. We are proud to have helped many smaller food businesses and growers get their produce to the customer enabling them to grow their businesses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dirty="0"/>
              <a:t>Future – expanding sustainable and local food further in to the holiday cottage and corporate hamper</a:t>
            </a:r>
          </a:p>
        </p:txBody>
      </p:sp>
      <p:sp>
        <p:nvSpPr>
          <p:cNvPr id="4" name="Slide Number Placeholder 3"/>
          <p:cNvSpPr>
            <a:spLocks noGrp="1"/>
          </p:cNvSpPr>
          <p:nvPr>
            <p:ph type="sldNum" sz="quarter" idx="10"/>
          </p:nvPr>
        </p:nvSpPr>
        <p:spPr/>
        <p:txBody>
          <a:bodyPr/>
          <a:lstStyle/>
          <a:p>
            <a:fld id="{152F0342-B61E-4E1B-954B-5D6AF84009C7}" type="slidenum">
              <a:rPr lang="en-GB" smtClean="0"/>
              <a:t>4</a:t>
            </a:fld>
            <a:endParaRPr lang="en-GB"/>
          </a:p>
        </p:txBody>
      </p:sp>
    </p:spTree>
    <p:extLst>
      <p:ext uri="{BB962C8B-B14F-4D97-AF65-F5344CB8AC3E}">
        <p14:creationId xmlns:p14="http://schemas.microsoft.com/office/powerpoint/2010/main" val="40755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Cornwall has developed as a foodie destination with local produce appearing on most restaurant menus the weekly family shop still mostly takes place in the supermarkets. Just 17% of fruit and veg in supermarkets is produced locally – vast majority comes from overseas.</a:t>
            </a:r>
          </a:p>
          <a:p>
            <a:endParaRPr lang="en-GB" dirty="0"/>
          </a:p>
          <a:p>
            <a:r>
              <a:rPr lang="en-GB" dirty="0"/>
              <a:t>At the CFB this is something we want to change by giving customers an convenient alternative way to buy food &amp; drink which meets customers environmental and ethical values. </a:t>
            </a:r>
          </a:p>
          <a:p>
            <a:endParaRPr lang="en-GB" baseline="0" dirty="0"/>
          </a:p>
        </p:txBody>
      </p:sp>
      <p:sp>
        <p:nvSpPr>
          <p:cNvPr id="4" name="Slide Number Placeholder 3"/>
          <p:cNvSpPr>
            <a:spLocks noGrp="1"/>
          </p:cNvSpPr>
          <p:nvPr>
            <p:ph type="sldNum" sz="quarter" idx="10"/>
          </p:nvPr>
        </p:nvSpPr>
        <p:spPr/>
        <p:txBody>
          <a:bodyPr/>
          <a:lstStyle/>
          <a:p>
            <a:fld id="{152F0342-B61E-4E1B-954B-5D6AF84009C7}" type="slidenum">
              <a:rPr lang="en-GB" smtClean="0"/>
              <a:t>5</a:t>
            </a:fld>
            <a:endParaRPr lang="en-GB"/>
          </a:p>
        </p:txBody>
      </p:sp>
    </p:spTree>
    <p:extLst>
      <p:ext uri="{BB962C8B-B14F-4D97-AF65-F5344CB8AC3E}">
        <p14:creationId xmlns:p14="http://schemas.microsoft.com/office/powerpoint/2010/main" val="304257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02AA1-6324-4DCD-8252-FE40BE17F7AC}" type="slidenum">
              <a:rPr lang="en-GB" smtClean="0"/>
              <a:t>6</a:t>
            </a:fld>
            <a:endParaRPr lang="en-GB"/>
          </a:p>
        </p:txBody>
      </p:sp>
    </p:spTree>
    <p:extLst>
      <p:ext uri="{BB962C8B-B14F-4D97-AF65-F5344CB8AC3E}">
        <p14:creationId xmlns:p14="http://schemas.microsoft.com/office/powerpoint/2010/main" val="269207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02AA1-6324-4DCD-8252-FE40BE17F7AC}" type="slidenum">
              <a:rPr lang="en-GB" smtClean="0"/>
              <a:t>7</a:t>
            </a:fld>
            <a:endParaRPr lang="en-GB"/>
          </a:p>
        </p:txBody>
      </p:sp>
    </p:spTree>
    <p:extLst>
      <p:ext uri="{BB962C8B-B14F-4D97-AF65-F5344CB8AC3E}">
        <p14:creationId xmlns:p14="http://schemas.microsoft.com/office/powerpoint/2010/main" val="204202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02AA1-6324-4DCD-8252-FE40BE17F7AC}" type="slidenum">
              <a:rPr lang="en-GB" smtClean="0"/>
              <a:t>8</a:t>
            </a:fld>
            <a:endParaRPr lang="en-GB"/>
          </a:p>
        </p:txBody>
      </p:sp>
    </p:spTree>
    <p:extLst>
      <p:ext uri="{BB962C8B-B14F-4D97-AF65-F5344CB8AC3E}">
        <p14:creationId xmlns:p14="http://schemas.microsoft.com/office/powerpoint/2010/main" val="285800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AE39BC-A5F5-41E7-8319-D09C41782215}"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197239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AE39BC-A5F5-41E7-8319-D09C41782215}"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198762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AE39BC-A5F5-41E7-8319-D09C41782215}"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297274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AE39BC-A5F5-41E7-8319-D09C41782215}"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68478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E39BC-A5F5-41E7-8319-D09C41782215}"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372517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AE39BC-A5F5-41E7-8319-D09C41782215}"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422529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AE39BC-A5F5-41E7-8319-D09C41782215}"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180906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AE39BC-A5F5-41E7-8319-D09C41782215}"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3394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39BC-A5F5-41E7-8319-D09C41782215}"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6189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AE39BC-A5F5-41E7-8319-D09C41782215}"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253060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AE39BC-A5F5-41E7-8319-D09C41782215}"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C82440-5C75-49DB-BDB0-1A165EECAE2E}" type="slidenum">
              <a:rPr lang="en-GB" smtClean="0"/>
              <a:t>‹#›</a:t>
            </a:fld>
            <a:endParaRPr lang="en-GB"/>
          </a:p>
        </p:txBody>
      </p:sp>
    </p:spTree>
    <p:extLst>
      <p:ext uri="{BB962C8B-B14F-4D97-AF65-F5344CB8AC3E}">
        <p14:creationId xmlns:p14="http://schemas.microsoft.com/office/powerpoint/2010/main" val="25618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E39BC-A5F5-41E7-8319-D09C41782215}" type="datetimeFigureOut">
              <a:rPr lang="en-GB" smtClean="0"/>
              <a:t>15/05/2023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82440-5C75-49DB-BDB0-1A165EECAE2E}" type="slidenum">
              <a:rPr lang="en-GB" smtClean="0"/>
              <a:t>‹#›</a:t>
            </a:fld>
            <a:endParaRPr lang="en-GB"/>
          </a:p>
        </p:txBody>
      </p:sp>
    </p:spTree>
    <p:extLst>
      <p:ext uri="{BB962C8B-B14F-4D97-AF65-F5344CB8AC3E}">
        <p14:creationId xmlns:p14="http://schemas.microsoft.com/office/powerpoint/2010/main" val="2344471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thecornishfoodboxcompany.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ucy@thecornishfoodboxcompan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6"/>
            <a:ext cx="7772400" cy="1450375"/>
          </a:xfrm>
        </p:spPr>
        <p:txBody>
          <a:bodyPr>
            <a:noAutofit/>
          </a:bodyPr>
          <a:lstStyle/>
          <a:p>
            <a:r>
              <a:rPr lang="en-US" sz="2800" dirty="0"/>
              <a:t>Lucy Jones</a:t>
            </a:r>
            <a:br>
              <a:rPr lang="en-US" sz="2800" dirty="0"/>
            </a:br>
            <a:r>
              <a:rPr lang="en-US" sz="2800" dirty="0"/>
              <a:t>Co-founder, The Cornish Food Box Company</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868" y="4558515"/>
            <a:ext cx="2376264" cy="2135630"/>
          </a:xfrm>
          <a:prstGeom prst="rect">
            <a:avLst/>
          </a:prstGeom>
        </p:spPr>
      </p:pic>
      <p:sp>
        <p:nvSpPr>
          <p:cNvPr id="5" name="TextBox 4">
            <a:extLst>
              <a:ext uri="{FF2B5EF4-FFF2-40B4-BE49-F238E27FC236}">
                <a16:creationId xmlns:a16="http://schemas.microsoft.com/office/drawing/2014/main" id="{5CAC9565-992F-4C8E-9EE3-7C72060D4249}"/>
              </a:ext>
            </a:extLst>
          </p:cNvPr>
          <p:cNvSpPr txBox="1"/>
          <p:nvPr/>
        </p:nvSpPr>
        <p:spPr>
          <a:xfrm>
            <a:off x="0" y="476672"/>
            <a:ext cx="9144000" cy="2492990"/>
          </a:xfrm>
          <a:prstGeom prst="rect">
            <a:avLst/>
          </a:prstGeom>
          <a:noFill/>
        </p:spPr>
        <p:txBody>
          <a:bodyPr wrap="square" rtlCol="0">
            <a:spAutoFit/>
          </a:bodyPr>
          <a:lstStyle/>
          <a:p>
            <a:pPr algn="ctr"/>
            <a:r>
              <a:rPr lang="en-US" sz="6000" b="1" dirty="0">
                <a:latin typeface="+mj-lt"/>
              </a:rPr>
              <a:t>SUSTAINABLE FOOD SUMMIT</a:t>
            </a:r>
          </a:p>
          <a:p>
            <a:pPr algn="ctr"/>
            <a:r>
              <a:rPr lang="en-US" sz="3600" b="1" dirty="0">
                <a:latin typeface="+mj-lt"/>
              </a:rPr>
              <a:t>Building an economically viable food system</a:t>
            </a:r>
            <a:endParaRPr lang="en-GB" sz="3600" b="1" dirty="0">
              <a:latin typeface="+mj-lt"/>
            </a:endParaRPr>
          </a:p>
        </p:txBody>
      </p:sp>
    </p:spTree>
    <p:extLst>
      <p:ext uri="{BB962C8B-B14F-4D97-AF65-F5344CB8AC3E}">
        <p14:creationId xmlns:p14="http://schemas.microsoft.com/office/powerpoint/2010/main" val="175230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739443-37BE-43B7-8C78-04424154A7F4}"/>
              </a:ext>
            </a:extLst>
          </p:cNvPr>
          <p:cNvSpPr>
            <a:spLocks noGrp="1"/>
          </p:cNvSpPr>
          <p:nvPr>
            <p:ph type="title"/>
          </p:nvPr>
        </p:nvSpPr>
        <p:spPr/>
        <p:txBody>
          <a:bodyPr>
            <a:normAutofit/>
          </a:bodyPr>
          <a:lstStyle/>
          <a:p>
            <a:pPr algn="l"/>
            <a:r>
              <a:rPr lang="en-US" sz="3600" dirty="0"/>
              <a:t>Who Are We?</a:t>
            </a:r>
            <a:endParaRPr lang="en-GB" sz="3600" dirty="0"/>
          </a:p>
        </p:txBody>
      </p:sp>
      <p:sp>
        <p:nvSpPr>
          <p:cNvPr id="8" name="Content Placeholder 7">
            <a:extLst>
              <a:ext uri="{FF2B5EF4-FFF2-40B4-BE49-F238E27FC236}">
                <a16:creationId xmlns:a16="http://schemas.microsoft.com/office/drawing/2014/main" id="{959AE760-E41A-43B6-9979-B670399DB2C1}"/>
              </a:ext>
            </a:extLst>
          </p:cNvPr>
          <p:cNvSpPr>
            <a:spLocks noGrp="1"/>
          </p:cNvSpPr>
          <p:nvPr>
            <p:ph idx="1"/>
          </p:nvPr>
        </p:nvSpPr>
        <p:spPr>
          <a:xfrm>
            <a:off x="457200" y="1462088"/>
            <a:ext cx="8229600" cy="4525963"/>
          </a:xfrm>
        </p:spPr>
        <p:txBody>
          <a:bodyPr>
            <a:noAutofit/>
          </a:bodyPr>
          <a:lstStyle/>
          <a:p>
            <a:r>
              <a:rPr lang="en-US" sz="2000" b="0" i="0" dirty="0">
                <a:solidFill>
                  <a:srgbClr val="000000"/>
                </a:solidFill>
                <a:effectLst/>
              </a:rPr>
              <a:t>Ecommerce grocery delivery business </a:t>
            </a:r>
          </a:p>
          <a:p>
            <a:r>
              <a:rPr lang="en-US" sz="2000" dirty="0">
                <a:solidFill>
                  <a:srgbClr val="000000"/>
                </a:solidFill>
              </a:rPr>
              <a:t>Specialists in delivering Cornwall’s finest produce across Cornwall &amp; the UK</a:t>
            </a:r>
          </a:p>
          <a:p>
            <a:r>
              <a:rPr lang="en-US" sz="2000" dirty="0">
                <a:solidFill>
                  <a:srgbClr val="000000"/>
                </a:solidFill>
              </a:rPr>
              <a:t>Started in 2010 by Tor &amp; Lucy </a:t>
            </a:r>
          </a:p>
          <a:p>
            <a:r>
              <a:rPr lang="en-US" sz="2000" dirty="0">
                <a:solidFill>
                  <a:srgbClr val="000000"/>
                </a:solidFill>
              </a:rPr>
              <a:t>Food for the weekly shop that supports the Cornish economy </a:t>
            </a:r>
          </a:p>
          <a:p>
            <a:r>
              <a:rPr lang="en-US" sz="2000" dirty="0">
                <a:solidFill>
                  <a:srgbClr val="000000"/>
                </a:solidFill>
              </a:rPr>
              <a:t>Corporate hampers, foodie gifts, and holiday cottage welcome packs</a:t>
            </a:r>
          </a:p>
        </p:txBody>
      </p:sp>
      <p:pic>
        <p:nvPicPr>
          <p:cNvPr id="9" name="Picture 8">
            <a:extLst>
              <a:ext uri="{FF2B5EF4-FFF2-40B4-BE49-F238E27FC236}">
                <a16:creationId xmlns:a16="http://schemas.microsoft.com/office/drawing/2014/main" id="{31956D7A-B94E-4EBA-8A86-CE08FF2EA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668" y="253373"/>
            <a:ext cx="1127480" cy="994122"/>
          </a:xfrm>
          <a:prstGeom prst="rect">
            <a:avLst/>
          </a:prstGeom>
        </p:spPr>
      </p:pic>
      <p:pic>
        <p:nvPicPr>
          <p:cNvPr id="12" name="Picture 11">
            <a:extLst>
              <a:ext uri="{FF2B5EF4-FFF2-40B4-BE49-F238E27FC236}">
                <a16:creationId xmlns:a16="http://schemas.microsoft.com/office/drawing/2014/main" id="{468484D4-B163-4115-A398-4F3F10285AC2}"/>
              </a:ext>
            </a:extLst>
          </p:cNvPr>
          <p:cNvPicPr>
            <a:picLocks noChangeAspect="1"/>
          </p:cNvPicPr>
          <p:nvPr/>
        </p:nvPicPr>
        <p:blipFill rotWithShape="1">
          <a:blip r:embed="rId4">
            <a:extLst>
              <a:ext uri="{28A0092B-C50C-407E-A947-70E740481C1C}">
                <a14:useLocalDpi xmlns:a14="http://schemas.microsoft.com/office/drawing/2010/main" val="0"/>
              </a:ext>
            </a:extLst>
          </a:blip>
          <a:srcRect l="34690" t="10712" r="27175" b="8384"/>
          <a:stretch/>
        </p:blipFill>
        <p:spPr>
          <a:xfrm>
            <a:off x="-36512" y="4198954"/>
            <a:ext cx="1999692" cy="2650306"/>
          </a:xfrm>
          <a:prstGeom prst="rect">
            <a:avLst/>
          </a:prstGeom>
        </p:spPr>
      </p:pic>
      <p:pic>
        <p:nvPicPr>
          <p:cNvPr id="13" name="Picture 12">
            <a:extLst>
              <a:ext uri="{FF2B5EF4-FFF2-40B4-BE49-F238E27FC236}">
                <a16:creationId xmlns:a16="http://schemas.microsoft.com/office/drawing/2014/main" id="{42F96D73-D5A6-4F95-9693-0152F6039D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0" t="4117" r="10277" b="9871"/>
          <a:stretch/>
        </p:blipFill>
        <p:spPr>
          <a:xfrm>
            <a:off x="6615200" y="4175685"/>
            <a:ext cx="2528800" cy="2672654"/>
          </a:xfrm>
          <a:prstGeom prst="rect">
            <a:avLst/>
          </a:prstGeom>
        </p:spPr>
      </p:pic>
      <p:pic>
        <p:nvPicPr>
          <p:cNvPr id="3" name="Picture 2">
            <a:extLst>
              <a:ext uri="{FF2B5EF4-FFF2-40B4-BE49-F238E27FC236}">
                <a16:creationId xmlns:a16="http://schemas.microsoft.com/office/drawing/2014/main" id="{7D9E04B2-4053-E9F9-83E5-487AFC7C84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7210"/>
          <a:stretch/>
        </p:blipFill>
        <p:spPr>
          <a:xfrm>
            <a:off x="1907704" y="4218953"/>
            <a:ext cx="2592984" cy="2672653"/>
          </a:xfrm>
          <a:prstGeom prst="rect">
            <a:avLst/>
          </a:prstGeom>
        </p:spPr>
      </p:pic>
      <p:pic>
        <p:nvPicPr>
          <p:cNvPr id="7" name="Picture 6">
            <a:extLst>
              <a:ext uri="{FF2B5EF4-FFF2-40B4-BE49-F238E27FC236}">
                <a16:creationId xmlns:a16="http://schemas.microsoft.com/office/drawing/2014/main" id="{1A26BB63-4CE8-A930-6ACA-788BB58C33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577" t="10021" r="8876" b="10329"/>
          <a:stretch/>
        </p:blipFill>
        <p:spPr>
          <a:xfrm>
            <a:off x="4500688" y="4176712"/>
            <a:ext cx="2114512" cy="2672653"/>
          </a:xfrm>
          <a:prstGeom prst="rect">
            <a:avLst/>
          </a:prstGeom>
        </p:spPr>
      </p:pic>
    </p:spTree>
    <p:extLst>
      <p:ext uri="{BB962C8B-B14F-4D97-AF65-F5344CB8AC3E}">
        <p14:creationId xmlns:p14="http://schemas.microsoft.com/office/powerpoint/2010/main" val="255973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4039-3C64-4E61-889D-5C29D77C0A4C}"/>
              </a:ext>
            </a:extLst>
          </p:cNvPr>
          <p:cNvSpPr>
            <a:spLocks noGrp="1"/>
          </p:cNvSpPr>
          <p:nvPr>
            <p:ph type="title"/>
          </p:nvPr>
        </p:nvSpPr>
        <p:spPr>
          <a:xfrm>
            <a:off x="358857" y="12765"/>
            <a:ext cx="8243038" cy="785721"/>
          </a:xfrm>
        </p:spPr>
        <p:txBody>
          <a:bodyPr>
            <a:noAutofit/>
          </a:bodyPr>
          <a:lstStyle/>
          <a:p>
            <a:pPr algn="l"/>
            <a:r>
              <a:rPr lang="en-US" sz="2800" dirty="0"/>
              <a:t>How we shop has changed over the past 50 years...</a:t>
            </a:r>
            <a:endParaRPr lang="en-GB" sz="2800" dirty="0"/>
          </a:p>
        </p:txBody>
      </p:sp>
      <p:pic>
        <p:nvPicPr>
          <p:cNvPr id="9" name="Picture 4">
            <a:extLst>
              <a:ext uri="{FF2B5EF4-FFF2-40B4-BE49-F238E27FC236}">
                <a16:creationId xmlns:a16="http://schemas.microsoft.com/office/drawing/2014/main" id="{FA074144-621D-464A-991F-98959D14A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96" b="10292"/>
          <a:stretch/>
        </p:blipFill>
        <p:spPr bwMode="auto">
          <a:xfrm>
            <a:off x="372295" y="678752"/>
            <a:ext cx="4326170" cy="2388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Woman shopping at a fruit and veg shop. Local shops, Beeston,  Nottinghamshire, England, UK Stock Photo - Alamy">
            <a:extLst>
              <a:ext uri="{FF2B5EF4-FFF2-40B4-BE49-F238E27FC236}">
                <a16:creationId xmlns:a16="http://schemas.microsoft.com/office/drawing/2014/main" id="{CA9ACFC8-6767-4B3A-898E-0521D3861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387"/>
          <a:stretch/>
        </p:blipFill>
        <p:spPr bwMode="auto">
          <a:xfrm>
            <a:off x="4990528" y="697689"/>
            <a:ext cx="3774816" cy="2506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ckenham Farmers Market - London">
            <a:extLst>
              <a:ext uri="{FF2B5EF4-FFF2-40B4-BE49-F238E27FC236}">
                <a16:creationId xmlns:a16="http://schemas.microsoft.com/office/drawing/2014/main" id="{BEEB994A-929D-46B4-8238-888A5190E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857" y="3204296"/>
            <a:ext cx="4002449" cy="2663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DEFC9078-7535-4F33-8CD7-E5F9FAD1A3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384" y="3250212"/>
            <a:ext cx="4002449" cy="262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No More Takeout: A Glimpse Inside the Grocery eCommerce Industry">
            <a:extLst>
              <a:ext uri="{FF2B5EF4-FFF2-40B4-BE49-F238E27FC236}">
                <a16:creationId xmlns:a16="http://schemas.microsoft.com/office/drawing/2014/main" id="{7D27F062-0294-4B8A-B75C-8DD6711CB6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448" t="8112" b="5498"/>
          <a:stretch/>
        </p:blipFill>
        <p:spPr bwMode="auto">
          <a:xfrm>
            <a:off x="3166401" y="2046095"/>
            <a:ext cx="3019032" cy="2088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4B45891-4431-4ACE-B875-052F9F730A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0352" y="5559585"/>
            <a:ext cx="1228903" cy="1083548"/>
          </a:xfrm>
          <a:prstGeom prst="rect">
            <a:avLst/>
          </a:prstGeom>
        </p:spPr>
      </p:pic>
      <p:sp>
        <p:nvSpPr>
          <p:cNvPr id="4" name="Title 1">
            <a:extLst>
              <a:ext uri="{FF2B5EF4-FFF2-40B4-BE49-F238E27FC236}">
                <a16:creationId xmlns:a16="http://schemas.microsoft.com/office/drawing/2014/main" id="{8FF38843-6058-5BE6-D71E-6CF254A5C5FC}"/>
              </a:ext>
            </a:extLst>
          </p:cNvPr>
          <p:cNvSpPr txBox="1">
            <a:spLocks/>
          </p:cNvSpPr>
          <p:nvPr/>
        </p:nvSpPr>
        <p:spPr>
          <a:xfrm>
            <a:off x="368564" y="5955647"/>
            <a:ext cx="7443796" cy="7857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and this has a massive impact on our farming industry, our environment and rural economy.</a:t>
            </a:r>
            <a:endParaRPr lang="en-GB" sz="2800" dirty="0"/>
          </a:p>
        </p:txBody>
      </p:sp>
    </p:spTree>
    <p:extLst>
      <p:ext uri="{BB962C8B-B14F-4D97-AF65-F5344CB8AC3E}">
        <p14:creationId xmlns:p14="http://schemas.microsoft.com/office/powerpoint/2010/main" val="218394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 y="5337292"/>
            <a:ext cx="2058024" cy="1520708"/>
          </a:xfrm>
          <a:prstGeom prst="rect">
            <a:avLst/>
          </a:prstGeom>
        </p:spPr>
      </p:pic>
      <p:pic>
        <p:nvPicPr>
          <p:cNvPr id="9" name="Picture 8">
            <a:extLst>
              <a:ext uri="{FF2B5EF4-FFF2-40B4-BE49-F238E27FC236}">
                <a16:creationId xmlns:a16="http://schemas.microsoft.com/office/drawing/2014/main" id="{C2E22901-3A25-4F72-BD89-9F9C32837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979" y="461991"/>
            <a:ext cx="921771" cy="812744"/>
          </a:xfrm>
          <a:prstGeom prst="rect">
            <a:avLst/>
          </a:prstGeom>
        </p:spPr>
      </p:pic>
      <p:sp>
        <p:nvSpPr>
          <p:cNvPr id="10" name="Title 9">
            <a:extLst>
              <a:ext uri="{FF2B5EF4-FFF2-40B4-BE49-F238E27FC236}">
                <a16:creationId xmlns:a16="http://schemas.microsoft.com/office/drawing/2014/main" id="{8403C189-CC21-4744-AE09-ED7A89E3231A}"/>
              </a:ext>
            </a:extLst>
          </p:cNvPr>
          <p:cNvSpPr>
            <a:spLocks noGrp="1"/>
          </p:cNvSpPr>
          <p:nvPr>
            <p:ph type="title"/>
          </p:nvPr>
        </p:nvSpPr>
        <p:spPr>
          <a:xfrm>
            <a:off x="457200" y="476672"/>
            <a:ext cx="7211144" cy="1143000"/>
          </a:xfrm>
        </p:spPr>
        <p:txBody>
          <a:bodyPr>
            <a:normAutofit fontScale="90000"/>
          </a:bodyPr>
          <a:lstStyle/>
          <a:p>
            <a:pPr algn="l"/>
            <a:r>
              <a:rPr lang="en-US" sz="3600" b="1" dirty="0"/>
              <a:t>Why is buying local food good for all of us?</a:t>
            </a:r>
            <a:endParaRPr lang="en-GB" sz="3600" b="1" dirty="0"/>
          </a:p>
        </p:txBody>
      </p:sp>
      <p:sp>
        <p:nvSpPr>
          <p:cNvPr id="13" name="Content Placeholder 2">
            <a:extLst>
              <a:ext uri="{FF2B5EF4-FFF2-40B4-BE49-F238E27FC236}">
                <a16:creationId xmlns:a16="http://schemas.microsoft.com/office/drawing/2014/main" id="{9DAFD0A9-4F74-4BEE-B9E6-20D0D0FC5174}"/>
              </a:ext>
            </a:extLst>
          </p:cNvPr>
          <p:cNvSpPr>
            <a:spLocks noGrp="1"/>
          </p:cNvSpPr>
          <p:nvPr>
            <p:ph idx="1"/>
          </p:nvPr>
        </p:nvSpPr>
        <p:spPr>
          <a:xfrm>
            <a:off x="457200" y="1926881"/>
            <a:ext cx="7067128" cy="4209331"/>
          </a:xfrm>
        </p:spPr>
        <p:txBody>
          <a:bodyPr>
            <a:normAutofit/>
          </a:bodyPr>
          <a:lstStyle/>
          <a:p>
            <a:r>
              <a:rPr lang="en-GB" sz="2800" dirty="0"/>
              <a:t>Economic Growth for Cornwall - Circular economy, jobs, investment, upskilling</a:t>
            </a:r>
          </a:p>
          <a:p>
            <a:r>
              <a:rPr lang="en-GB" sz="2800" dirty="0"/>
              <a:t>Traceability &amp; trustworthiness</a:t>
            </a:r>
          </a:p>
          <a:p>
            <a:r>
              <a:rPr lang="en-GB" sz="2800" dirty="0"/>
              <a:t>Secure future for our rural community </a:t>
            </a:r>
          </a:p>
          <a:p>
            <a:r>
              <a:rPr lang="en-GB" sz="2800" dirty="0"/>
              <a:t>Better for the environment – recyclable packaging, low food miles, sustainable production </a:t>
            </a:r>
          </a:p>
        </p:txBody>
      </p:sp>
      <p:pic>
        <p:nvPicPr>
          <p:cNvPr id="4098" name="Picture 2" descr="Working Towards a Circular Economy | Transition Falmouth">
            <a:extLst>
              <a:ext uri="{FF2B5EF4-FFF2-40B4-BE49-F238E27FC236}">
                <a16:creationId xmlns:a16="http://schemas.microsoft.com/office/drawing/2014/main" id="{A94BAF53-3B26-4997-8ADF-B45BD1DC2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713" y="1772816"/>
            <a:ext cx="1964287" cy="1955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CB01FE-69A7-47E4-9363-EBCFB4EC58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24" r="4554"/>
          <a:stretch/>
        </p:blipFill>
        <p:spPr>
          <a:xfrm rot="10800000" flipV="1">
            <a:off x="7287216" y="5342972"/>
            <a:ext cx="1856784" cy="1543518"/>
          </a:xfrm>
          <a:prstGeom prst="rect">
            <a:avLst/>
          </a:prstGeom>
        </p:spPr>
      </p:pic>
      <p:pic>
        <p:nvPicPr>
          <p:cNvPr id="8" name="Picture 7">
            <a:extLst>
              <a:ext uri="{FF2B5EF4-FFF2-40B4-BE49-F238E27FC236}">
                <a16:creationId xmlns:a16="http://schemas.microsoft.com/office/drawing/2014/main" id="{4921D88C-713B-40D1-B08F-D41DC8D07E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200" y="5342970"/>
            <a:ext cx="2369960" cy="1515029"/>
          </a:xfrm>
          <a:prstGeom prst="rect">
            <a:avLst/>
          </a:prstGeom>
        </p:spPr>
      </p:pic>
      <p:pic>
        <p:nvPicPr>
          <p:cNvPr id="12" name="Picture 11">
            <a:extLst>
              <a:ext uri="{FF2B5EF4-FFF2-40B4-BE49-F238E27FC236}">
                <a16:creationId xmlns:a16="http://schemas.microsoft.com/office/drawing/2014/main" id="{5EF6CFDC-1A3F-4859-B6F2-AD20AC1C2D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61114" y="5342971"/>
            <a:ext cx="2058024" cy="1509347"/>
          </a:xfrm>
          <a:prstGeom prst="rect">
            <a:avLst/>
          </a:prstGeom>
        </p:spPr>
      </p:pic>
      <p:pic>
        <p:nvPicPr>
          <p:cNvPr id="15" name="Picture 14">
            <a:extLst>
              <a:ext uri="{FF2B5EF4-FFF2-40B4-BE49-F238E27FC236}">
                <a16:creationId xmlns:a16="http://schemas.microsoft.com/office/drawing/2014/main" id="{DBD81204-5F27-497F-93D6-6428F214A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9834" y="5337292"/>
            <a:ext cx="1347130" cy="1549199"/>
          </a:xfrm>
          <a:prstGeom prst="rect">
            <a:avLst/>
          </a:prstGeom>
        </p:spPr>
      </p:pic>
    </p:spTree>
    <p:extLst>
      <p:ext uri="{BB962C8B-B14F-4D97-AF65-F5344CB8AC3E}">
        <p14:creationId xmlns:p14="http://schemas.microsoft.com/office/powerpoint/2010/main" val="52793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210088"/>
            <a:ext cx="6840760" cy="1938992"/>
          </a:xfrm>
          <a:prstGeom prst="rect">
            <a:avLst/>
          </a:prstGeom>
          <a:noFill/>
          <a:ln w="19050">
            <a:noFill/>
          </a:ln>
        </p:spPr>
        <p:txBody>
          <a:bodyPr wrap="square" rtlCol="0">
            <a:spAutoFit/>
          </a:bodyPr>
          <a:lstStyle/>
          <a:p>
            <a:pPr algn="ctr"/>
            <a:r>
              <a:rPr lang="en-GB" sz="4000" b="1" dirty="0">
                <a:solidFill>
                  <a:schemeClr val="accent6"/>
                </a:solidFill>
              </a:rPr>
              <a:t>As consumers, we all have the power to make a difference by the choices we make everyday.</a:t>
            </a:r>
            <a:endParaRPr lang="en-GB" sz="4000" dirty="0">
              <a:solidFill>
                <a:schemeClr val="accent6"/>
              </a:solidFill>
            </a:endParaRPr>
          </a:p>
        </p:txBody>
      </p:sp>
    </p:spTree>
    <p:extLst>
      <p:ext uri="{BB962C8B-B14F-4D97-AF65-F5344CB8AC3E}">
        <p14:creationId xmlns:p14="http://schemas.microsoft.com/office/powerpoint/2010/main" val="37432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666C66-9F9A-AB8E-CB00-894A644CFA3C}"/>
              </a:ext>
            </a:extLst>
          </p:cNvPr>
          <p:cNvPicPr>
            <a:picLocks noChangeAspect="1"/>
          </p:cNvPicPr>
          <p:nvPr/>
        </p:nvPicPr>
        <p:blipFill rotWithShape="1">
          <a:blip r:embed="rId3"/>
          <a:srcRect t="7560" r="51963" b="4241"/>
          <a:stretch/>
        </p:blipFill>
        <p:spPr>
          <a:xfrm>
            <a:off x="2555776" y="476672"/>
            <a:ext cx="5400600" cy="6197410"/>
          </a:xfrm>
          <a:prstGeom prst="rect">
            <a:avLst/>
          </a:prstGeom>
        </p:spPr>
      </p:pic>
      <p:pic>
        <p:nvPicPr>
          <p:cNvPr id="15" name="Picture 14">
            <a:extLst>
              <a:ext uri="{FF2B5EF4-FFF2-40B4-BE49-F238E27FC236}">
                <a16:creationId xmlns:a16="http://schemas.microsoft.com/office/drawing/2014/main" id="{55141E5C-D0E5-0298-7495-5B4131FC5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376" y="5741962"/>
            <a:ext cx="1127480" cy="994122"/>
          </a:xfrm>
          <a:prstGeom prst="rect">
            <a:avLst/>
          </a:prstGeom>
        </p:spPr>
      </p:pic>
      <p:sp>
        <p:nvSpPr>
          <p:cNvPr id="17" name="TextBox 16">
            <a:extLst>
              <a:ext uri="{FF2B5EF4-FFF2-40B4-BE49-F238E27FC236}">
                <a16:creationId xmlns:a16="http://schemas.microsoft.com/office/drawing/2014/main" id="{6E460D54-2BBE-12D4-2D48-EB92EE7838AB}"/>
              </a:ext>
            </a:extLst>
          </p:cNvPr>
          <p:cNvSpPr txBox="1"/>
          <p:nvPr/>
        </p:nvSpPr>
        <p:spPr>
          <a:xfrm>
            <a:off x="323528" y="836712"/>
            <a:ext cx="2088232" cy="5632311"/>
          </a:xfrm>
          <a:prstGeom prst="rect">
            <a:avLst/>
          </a:prstGeom>
          <a:noFill/>
        </p:spPr>
        <p:txBody>
          <a:bodyPr wrap="square" rtlCol="0">
            <a:spAutoFit/>
          </a:bodyPr>
          <a:lstStyle/>
          <a:p>
            <a:r>
              <a:rPr lang="en-US" sz="2000" b="1" dirty="0"/>
              <a:t>Ecommerce Platform </a:t>
            </a:r>
          </a:p>
          <a:p>
            <a:pPr marL="285750" indent="-285750">
              <a:buFont typeface="Arial" panose="020B0604020202020204" pitchFamily="34" charset="0"/>
              <a:buChar char="•"/>
            </a:pPr>
            <a:r>
              <a:rPr lang="en-US" sz="2000" b="1" dirty="0"/>
              <a:t>~ 250 PRODUCERS &amp; 1500 PRODUCTS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GB" sz="2000" b="1" dirty="0"/>
              <a:t>UK WIDE 5 DAY/WEEK DELIVERIES</a:t>
            </a:r>
          </a:p>
          <a:p>
            <a:endParaRPr lang="en-GB" sz="2000" b="1" dirty="0"/>
          </a:p>
          <a:p>
            <a:pPr marL="285750" indent="-285750">
              <a:buFont typeface="Arial" panose="020B0604020202020204" pitchFamily="34" charset="0"/>
              <a:buChar char="•"/>
            </a:pPr>
            <a:r>
              <a:rPr lang="en-GB" sz="2000" b="1" dirty="0"/>
              <a:t>BOXES &amp; INDIVIDUAL ITEMS</a:t>
            </a:r>
          </a:p>
          <a:p>
            <a:endParaRPr lang="en-GB" sz="2000" b="1" dirty="0"/>
          </a:p>
          <a:p>
            <a:pPr marL="285750" indent="-285750">
              <a:buFont typeface="Arial" panose="020B0604020202020204" pitchFamily="34" charset="0"/>
              <a:buChar char="•"/>
            </a:pPr>
            <a:r>
              <a:rPr lang="en-GB" sz="2000" b="1" dirty="0"/>
              <a:t>SUBSCRIPTION OR ONE-OFF ORDERS</a:t>
            </a:r>
          </a:p>
        </p:txBody>
      </p:sp>
    </p:spTree>
    <p:extLst>
      <p:ext uri="{BB962C8B-B14F-4D97-AF65-F5344CB8AC3E}">
        <p14:creationId xmlns:p14="http://schemas.microsoft.com/office/powerpoint/2010/main" val="41880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F56C-FA38-2297-9610-990EBF6EEEFD}"/>
              </a:ext>
            </a:extLst>
          </p:cNvPr>
          <p:cNvSpPr>
            <a:spLocks noGrp="1"/>
          </p:cNvSpPr>
          <p:nvPr>
            <p:ph type="title"/>
          </p:nvPr>
        </p:nvSpPr>
        <p:spPr/>
        <p:txBody>
          <a:bodyPr>
            <a:noAutofit/>
          </a:bodyPr>
          <a:lstStyle/>
          <a:p>
            <a:r>
              <a:rPr lang="en-US" sz="3600" b="1"/>
              <a:t>A Sustainable &amp; Economically Viable Food System…How do we achieve this?</a:t>
            </a:r>
            <a:endParaRPr lang="en-GB" sz="3600" b="1" dirty="0"/>
          </a:p>
        </p:txBody>
      </p:sp>
      <p:graphicFrame>
        <p:nvGraphicFramePr>
          <p:cNvPr id="22" name="Content Placeholder 2">
            <a:extLst>
              <a:ext uri="{FF2B5EF4-FFF2-40B4-BE49-F238E27FC236}">
                <a16:creationId xmlns:a16="http://schemas.microsoft.com/office/drawing/2014/main" id="{3C234F0E-7D67-9526-BA6B-7F31A2AF1EEA}"/>
              </a:ext>
            </a:extLst>
          </p:cNvPr>
          <p:cNvGraphicFramePr>
            <a:graphicFrameLocks noGrp="1"/>
          </p:cNvGraphicFramePr>
          <p:nvPr>
            <p:ph idx="1"/>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E813BFF-9EBA-B990-CEA2-6936FCAE7D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6376" y="5661248"/>
            <a:ext cx="921771" cy="812744"/>
          </a:xfrm>
          <a:prstGeom prst="rect">
            <a:avLst/>
          </a:prstGeom>
        </p:spPr>
      </p:pic>
    </p:spTree>
    <p:extLst>
      <p:ext uri="{BB962C8B-B14F-4D97-AF65-F5344CB8AC3E}">
        <p14:creationId xmlns:p14="http://schemas.microsoft.com/office/powerpoint/2010/main" val="126711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39E51-2A8C-4447-8439-B33A678803D8}"/>
              </a:ext>
            </a:extLst>
          </p:cNvPr>
          <p:cNvSpPr>
            <a:spLocks noGrp="1"/>
          </p:cNvSpPr>
          <p:nvPr>
            <p:ph idx="1"/>
          </p:nvPr>
        </p:nvSpPr>
        <p:spPr>
          <a:xfrm>
            <a:off x="457200" y="2204864"/>
            <a:ext cx="8229600" cy="4525963"/>
          </a:xfrm>
        </p:spPr>
        <p:txBody>
          <a:bodyPr>
            <a:normAutofit/>
          </a:bodyPr>
          <a:lstStyle/>
          <a:p>
            <a:pPr marL="0" indent="0" algn="ctr">
              <a:buNone/>
            </a:pPr>
            <a:r>
              <a:rPr lang="en-US" b="1" dirty="0"/>
              <a:t>Any questions?</a:t>
            </a:r>
          </a:p>
          <a:p>
            <a:pPr marL="0" indent="0" algn="ctr">
              <a:buNone/>
            </a:pPr>
            <a:endParaRPr lang="en-GB" sz="2800" dirty="0"/>
          </a:p>
          <a:p>
            <a:pPr marL="0" indent="0" algn="ctr">
              <a:buNone/>
            </a:pPr>
            <a:r>
              <a:rPr lang="en-GB" sz="2800" dirty="0">
                <a:hlinkClick r:id="rId3"/>
              </a:rPr>
              <a:t>www.thecornishfoodboxcompany.co.uk</a:t>
            </a:r>
            <a:endParaRPr lang="en-GB" sz="2800" dirty="0"/>
          </a:p>
          <a:p>
            <a:pPr marL="0" indent="0" algn="ctr">
              <a:buNone/>
            </a:pPr>
            <a:endParaRPr lang="en-GB" sz="2800" dirty="0"/>
          </a:p>
          <a:p>
            <a:pPr marL="0" indent="0" algn="ctr">
              <a:buNone/>
            </a:pPr>
            <a:r>
              <a:rPr lang="en-GB" sz="2800" dirty="0">
                <a:hlinkClick r:id="rId4"/>
              </a:rPr>
              <a:t>lucy@thecornishfoodboxcompany.co.uk</a:t>
            </a:r>
            <a:endParaRPr lang="en-GB" sz="2800" dirty="0"/>
          </a:p>
          <a:p>
            <a:pPr marL="0" indent="0" algn="ctr">
              <a:buNone/>
            </a:pPr>
            <a:endParaRPr lang="en-GB" sz="2800" dirty="0"/>
          </a:p>
          <a:p>
            <a:pPr marL="0" indent="0" algn="ctr">
              <a:buNone/>
            </a:pPr>
            <a:r>
              <a:rPr lang="en-GB" sz="2800" dirty="0"/>
              <a:t>01872 211533</a:t>
            </a:r>
            <a:endParaRPr lang="en-US" sz="2800" dirty="0"/>
          </a:p>
        </p:txBody>
      </p:sp>
      <p:pic>
        <p:nvPicPr>
          <p:cNvPr id="4" name="Picture 3">
            <a:extLst>
              <a:ext uri="{FF2B5EF4-FFF2-40B4-BE49-F238E27FC236}">
                <a16:creationId xmlns:a16="http://schemas.microsoft.com/office/drawing/2014/main" id="{34668F19-0330-4D6B-A073-11775C630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4979" y="451481"/>
            <a:ext cx="921771" cy="812744"/>
          </a:xfrm>
          <a:prstGeom prst="rect">
            <a:avLst/>
          </a:prstGeom>
        </p:spPr>
      </p:pic>
    </p:spTree>
    <p:extLst>
      <p:ext uri="{BB962C8B-B14F-4D97-AF65-F5344CB8AC3E}">
        <p14:creationId xmlns:p14="http://schemas.microsoft.com/office/powerpoint/2010/main" val="1333862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13092</TotalTime>
  <Words>794</Words>
  <Application>Microsoft Office PowerPoint</Application>
  <PresentationFormat>On-screen Show (4:3)</PresentationFormat>
  <Paragraphs>86</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Lucy Jones Co-founder, The Cornish Food Box Company</vt:lpstr>
      <vt:lpstr>Who Are We?</vt:lpstr>
      <vt:lpstr>How we shop has changed over the past 50 years...</vt:lpstr>
      <vt:lpstr>Why is buying local food good for all of us?</vt:lpstr>
      <vt:lpstr>PowerPoint Presentation</vt:lpstr>
      <vt:lpstr>PowerPoint Presentation</vt:lpstr>
      <vt:lpstr>A Sustainable &amp; Economically Viable Food System…How do we achieve this?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Cornish Food Box</dc:creator>
  <cp:lastModifiedBy>Lucy Jones</cp:lastModifiedBy>
  <cp:revision>79</cp:revision>
  <dcterms:created xsi:type="dcterms:W3CDTF">2016-01-28T14:48:18Z</dcterms:created>
  <dcterms:modified xsi:type="dcterms:W3CDTF">2023-05-15T19:25:54Z</dcterms:modified>
</cp:coreProperties>
</file>