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307" r:id="rId4"/>
    <p:sldId id="308" r:id="rId5"/>
    <p:sldId id="302" r:id="rId6"/>
    <p:sldId id="313" r:id="rId7"/>
    <p:sldId id="303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6" y="474"/>
      </p:cViewPr>
      <p:guideLst>
        <p:guide orient="horz" pos="2319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060E-9504-46E3-B2E5-D10221BA961E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1FD0-44D1-4982-AB0D-569DD9FF3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4FA3-2DA2-4CE8-80DA-DFB549999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244D5-D783-492D-A338-7634B316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4EC72-A728-440D-86E8-1B94707F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71DD-B42E-48DE-96BA-EBDA82C7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6A71-7AC6-4AC5-AF3C-B53688E1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3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0B7C-069E-4507-B1AB-EF053CC8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50738-0200-45B8-9153-84BB3DDA2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B393D-0628-4556-ACE5-76DEFBB5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BB18-658F-483A-B7BA-9A4BBA3D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F32F-5DE5-4F75-A3CE-15839572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0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CDD90-95E1-47FB-8C6C-B649929B7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9EFBD-21CF-4406-A4EC-9025E2BCF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D8D38-4CCE-46B7-AD5C-8FD08ADB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89034-1AF1-4E55-A1FE-3BAD417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B27BD-3CE2-4B4C-AAFD-CB09EC34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229B-4613-4E45-8B9E-61F491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012C-DD85-428D-9BA6-6FB8D243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D49F4-2C0F-4C4F-99FC-F77C4405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AD47-D4DD-460E-9DC5-CD225D3F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4B437-0F87-4003-B89D-73A5EB95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7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7A71-83C8-4AAE-B47A-A82E09A6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CD22B-5474-4033-8DFB-3F22C805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E7082-6A56-4965-85FB-4138F81D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2460A-4638-4936-84B6-5A991B9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69CD-3413-4FFE-930F-944DF3EC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A00F-6F09-4097-9AA8-4C177106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E362-FAA1-452E-B37E-EA4CCEC8F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68F15-BD46-4686-B1CE-14BFC342F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21AA-8C2D-4F39-9AFA-6F9C5383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19D7A-8118-4811-B89A-222A3FD9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450A2-F1C6-4211-A374-3A65859A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8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3AD9-ACDD-4AA9-83C8-E5F48BD1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41850-9076-487E-BDE0-FFC02679F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E363F-4767-4922-BD30-148B8B22E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77724-2371-4AFE-ADFA-91E376ED6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B6128-F8A7-458E-AC75-F30256CE1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71797-C640-4052-9CA8-B19AE9B3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9E486-1348-4A3C-B926-0B43A128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E796F-3B2F-47A8-BB17-AAB25462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AE23-363A-4BED-869F-563EE693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DA0AE-9DCA-4FF7-82AF-775118AC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48C2B-E9B1-43F5-980B-19398808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CC9CE-2BAF-48B6-BFBC-36D0B81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D50E1-D9DC-4083-B3C8-7CA40655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29647-84E1-4603-B03B-646F02C2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B3137-38DE-4803-B616-ADCC4164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7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3A82-0006-46D2-8AD5-5D254361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D754-C7F9-49EE-9D5C-67F8165A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266E2-C35B-445B-B799-589D866A6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B64DB-2D9E-418A-B6C2-AB3F482D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BD707-EE96-4E67-AD9F-BD0B0A8E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FC170-8A06-4029-A472-AEABD879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8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8AF1-627A-442A-A354-29A512B2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C7F73-4749-4DC1-8643-CB67FF45E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155D0-42D1-4EEF-BA58-6B4E1582F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87D8D-7A53-4FC7-A79B-4470F9CD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F6AD2-5D5E-4F01-BDE3-941164CA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6634E-8760-48B2-8FD6-7C024488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8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53760-82FE-4825-AC87-EC1B5F4B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187C4-C1E3-4D87-BC91-1B0371316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C237E-3BA4-40AC-8296-30DC99737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3261-4C15-49A2-AF09-86720F53966D}" type="datetimeFigureOut">
              <a:rPr lang="en-GB" smtClean="0"/>
              <a:t>15/05/23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4E1B-492F-4395-AE30-C2D9B82A5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0D59B-6BD5-4E2D-A2D5-DEC9BFC99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CB3A-DC60-46D7-9EF3-AEE90990B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CF973-0538-5534-CF73-F4D9CA944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r="3531" b="7970"/>
          <a:stretch/>
        </p:blipFill>
        <p:spPr>
          <a:xfrm>
            <a:off x="20" y="-2881230"/>
            <a:ext cx="12191980" cy="63102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F5EEE5-BB71-578A-229E-4480BBD1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1" y="3879353"/>
            <a:ext cx="7111014" cy="1325563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we need a new model for Food &amp; Farming?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64E5E30C-8A55-6D11-05EB-73B698EEA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5"/>
          <a:stretch/>
        </p:blipFill>
        <p:spPr>
          <a:xfrm>
            <a:off x="9220042" y="5569138"/>
            <a:ext cx="1442039" cy="815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3DFE8-C912-3310-D043-D3C77239D71D}"/>
              </a:ext>
            </a:extLst>
          </p:cNvPr>
          <p:cNvSpPr txBox="1"/>
          <p:nvPr/>
        </p:nvSpPr>
        <p:spPr>
          <a:xfrm>
            <a:off x="3804080" y="5480358"/>
            <a:ext cx="34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 Robin Jackson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Director, Rural Business School</a:t>
            </a:r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D0840483-7E7B-438D-8E45-493C21136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2" b="57330"/>
          <a:stretch/>
        </p:blipFill>
        <p:spPr>
          <a:xfrm>
            <a:off x="7542815" y="5515165"/>
            <a:ext cx="2083324" cy="923684"/>
          </a:xfrm>
          <a:prstGeom prst="rect">
            <a:avLst/>
          </a:prstGeom>
        </p:spPr>
      </p:pic>
      <p:pic>
        <p:nvPicPr>
          <p:cNvPr id="1027" name="Picture 3" descr="https://img.evbuc.com/https%3A%2F%2Fcdn.evbuc.com%2Fimages%2F489798369%2F1496530985623%2F1%2Foriginal.20230411-120504?w=512&amp;auto=format%2Ccompress&amp;q=75&amp;sharp=10&amp;rect=16%2C0%2C642%2C642&amp;s=0d70dc98b743bfe4856465576e955ccc">
            <a:extLst>
              <a:ext uri="{FF2B5EF4-FFF2-40B4-BE49-F238E27FC236}">
                <a16:creationId xmlns:a16="http://schemas.microsoft.com/office/drawing/2014/main" id="{385D6AA8-4C48-4D04-8ECA-CF6A7E3E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3" y="3755441"/>
            <a:ext cx="2893934" cy="28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3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outdoor, street&#10;&#10;Description automatically generated">
            <a:extLst>
              <a:ext uri="{FF2B5EF4-FFF2-40B4-BE49-F238E27FC236}">
                <a16:creationId xmlns:a16="http://schemas.microsoft.com/office/drawing/2014/main" id="{89176A28-7B26-6BB7-8DF2-1AE738B8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898"/>
            <a:ext cx="12192000" cy="81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7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02AF725-818A-090E-DAB0-67A767F5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7" y="0"/>
            <a:ext cx="97536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27469C-52BB-1193-7E1B-E94449836FFF}"/>
              </a:ext>
            </a:extLst>
          </p:cNvPr>
          <p:cNvSpPr/>
          <p:nvPr/>
        </p:nvSpPr>
        <p:spPr>
          <a:xfrm>
            <a:off x="0" y="0"/>
            <a:ext cx="2806995" cy="7017488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3767-14CD-C536-0DC9-653EB0CB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09" y="520996"/>
            <a:ext cx="5722087" cy="56559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b="1" dirty="0">
                <a:solidFill>
                  <a:schemeClr val="bg1"/>
                </a:solidFill>
              </a:rPr>
              <a:t>Economic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200" dirty="0">
                <a:solidFill>
                  <a:schemeClr val="bg1"/>
                </a:solidFill>
              </a:rPr>
              <a:t>finance, inflation, competition and labour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Environmental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200" dirty="0">
                <a:solidFill>
                  <a:schemeClr val="bg1"/>
                </a:solidFill>
              </a:rPr>
              <a:t>pollution, climate change and declining biodiversity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3200" b="1" dirty="0">
                <a:solidFill>
                  <a:schemeClr val="bg1"/>
                </a:solidFill>
              </a:rPr>
              <a:t>Societal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200" dirty="0">
                <a:solidFill>
                  <a:schemeClr val="bg1"/>
                </a:solidFill>
              </a:rPr>
              <a:t>diseases, healthy diets, access and heritage</a:t>
            </a:r>
          </a:p>
        </p:txBody>
      </p:sp>
    </p:spTree>
    <p:extLst>
      <p:ext uri="{BB962C8B-B14F-4D97-AF65-F5344CB8AC3E}">
        <p14:creationId xmlns:p14="http://schemas.microsoft.com/office/powerpoint/2010/main" val="111259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Start a Senior Home Care Business For Under $900 - Senior ...">
            <a:extLst>
              <a:ext uri="{FF2B5EF4-FFF2-40B4-BE49-F238E27FC236}">
                <a16:creationId xmlns:a16="http://schemas.microsoft.com/office/drawing/2014/main" id="{E04F54B6-6B11-816E-6E8E-6C6D257525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78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87958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687-C997-7B9F-FC23-3C28281E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8AC9-1371-C412-8CA1-56DFA3C7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1940" cy="45113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“….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goal of achieving optimal health outcomes recognizing the interconnection between people, animals, plants, and their shared environment.”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CDC – Centre for Disease Control &amp; Prevention</a:t>
            </a:r>
            <a:endParaRPr lang="en-GB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6B1F6-FFDC-8D62-11F9-C8FC327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52" y="256060"/>
            <a:ext cx="2937529" cy="66846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D1734B-20C9-8FA0-D04C-1AD75BFD70A7}"/>
              </a:ext>
            </a:extLst>
          </p:cNvPr>
          <p:cNvSpPr txBox="1">
            <a:spLocks/>
          </p:cNvSpPr>
          <p:nvPr/>
        </p:nvSpPr>
        <p:spPr>
          <a:xfrm>
            <a:off x="7542535" y="5622213"/>
            <a:ext cx="4637314" cy="1895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achieve the best health outcomes for people, animals, plants and our environment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EEA44B-7CAF-E9A2-42DA-625D9EE205A0}"/>
              </a:ext>
            </a:extLst>
          </p:cNvPr>
          <p:cNvCxnSpPr>
            <a:cxnSpLocks/>
          </p:cNvCxnSpPr>
          <p:nvPr/>
        </p:nvCxnSpPr>
        <p:spPr>
          <a:xfrm>
            <a:off x="956930" y="1392858"/>
            <a:ext cx="2477386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14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DBED-21DF-4BA9-AF1A-EEB24A48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C1468-17DF-413C-9837-D503816FC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DF094-5231-41E0-B4E6-F8114C866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16" y="0"/>
            <a:ext cx="9658957" cy="691219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490B4-8691-4C38-9745-29A41EEABC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12359"/>
          <a:stretch/>
        </p:blipFill>
        <p:spPr>
          <a:xfrm>
            <a:off x="0" y="1775"/>
            <a:ext cx="3559629" cy="68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ED5D64-ED2B-2251-7A97-E702FC671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36" t="12283" b="-16469"/>
          <a:stretch/>
        </p:blipFill>
        <p:spPr>
          <a:xfrm>
            <a:off x="6096000" y="0"/>
            <a:ext cx="6137780" cy="8144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B11920-B970-0B4C-8890-B53112FB94CE}"/>
              </a:ext>
            </a:extLst>
          </p:cNvPr>
          <p:cNvSpPr/>
          <p:nvPr/>
        </p:nvSpPr>
        <p:spPr>
          <a:xfrm>
            <a:off x="5860093" y="0"/>
            <a:ext cx="5178056" cy="6858000"/>
          </a:xfrm>
          <a:prstGeom prst="rect">
            <a:avLst/>
          </a:prstGeom>
          <a:gradFill flip="none" rotWithShape="1">
            <a:gsLst>
              <a:gs pos="1149">
                <a:schemeClr val="bg1"/>
              </a:gs>
              <a:gs pos="76000">
                <a:srgbClr val="F4F5F7">
                  <a:alpha val="41000"/>
                </a:srgbClr>
              </a:gs>
              <a:gs pos="56000">
                <a:srgbClr val="F5F7FA">
                  <a:alpha val="69000"/>
                </a:srgbClr>
              </a:gs>
              <a:gs pos="37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70687-C997-7B9F-FC23-3C28281E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Entrenched </a:t>
            </a:r>
            <a:r>
              <a:rPr lang="en-GB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versus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Visionary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8AC9-1371-C412-8CA1-56DFA3C7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6"/>
            <a:ext cx="8188842" cy="486825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Supply Chain		Ecosystem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 based		Values based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Optimisation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Transformation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 power		Empower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Workers		People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focus		Consumer focus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as a Commodity		As a Force for Good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Growth orientated		Purpose orientated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951288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 of Data		Value from Data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6ABBB3-171F-7E76-DA35-2D7444B491D2}"/>
              </a:ext>
            </a:extLst>
          </p:cNvPr>
          <p:cNvCxnSpPr>
            <a:cxnSpLocks/>
          </p:cNvCxnSpPr>
          <p:nvPr/>
        </p:nvCxnSpPr>
        <p:spPr>
          <a:xfrm>
            <a:off x="956930" y="1392858"/>
            <a:ext cx="616296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14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302DD3-ECFE-420C-BE30-827ECE24ECFF}"/>
              </a:ext>
            </a:extLst>
          </p:cNvPr>
          <p:cNvSpPr/>
          <p:nvPr/>
        </p:nvSpPr>
        <p:spPr>
          <a:xfrm>
            <a:off x="4475660" y="1737779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AE78C8-E42C-4A44-8A10-03BAEF46124A}"/>
              </a:ext>
            </a:extLst>
          </p:cNvPr>
          <p:cNvSpPr/>
          <p:nvPr/>
        </p:nvSpPr>
        <p:spPr>
          <a:xfrm>
            <a:off x="4490052" y="2225226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6CA6F-F8A3-4670-A474-2A3D6E734C8A}"/>
              </a:ext>
            </a:extLst>
          </p:cNvPr>
          <p:cNvSpPr/>
          <p:nvPr/>
        </p:nvSpPr>
        <p:spPr>
          <a:xfrm>
            <a:off x="4490052" y="2712673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05314-2EF8-401F-B50B-1593EBF8C43D}"/>
              </a:ext>
            </a:extLst>
          </p:cNvPr>
          <p:cNvSpPr/>
          <p:nvPr/>
        </p:nvSpPr>
        <p:spPr>
          <a:xfrm>
            <a:off x="4490052" y="3244334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DE3E1D-177F-4D6A-BB67-5707B49D7653}"/>
              </a:ext>
            </a:extLst>
          </p:cNvPr>
          <p:cNvSpPr/>
          <p:nvPr/>
        </p:nvSpPr>
        <p:spPr>
          <a:xfrm>
            <a:off x="4475660" y="3720346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270FF-1F00-4E2E-9B08-19264EB1F935}"/>
              </a:ext>
            </a:extLst>
          </p:cNvPr>
          <p:cNvSpPr/>
          <p:nvPr/>
        </p:nvSpPr>
        <p:spPr>
          <a:xfrm>
            <a:off x="4490052" y="4252007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B2D509-311A-475A-9621-5BD3143EA9BC}"/>
              </a:ext>
            </a:extLst>
          </p:cNvPr>
          <p:cNvSpPr/>
          <p:nvPr/>
        </p:nvSpPr>
        <p:spPr>
          <a:xfrm>
            <a:off x="4490052" y="4747647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85213F-54C1-4D89-A299-A24D1F7A96E2}"/>
              </a:ext>
            </a:extLst>
          </p:cNvPr>
          <p:cNvSpPr/>
          <p:nvPr/>
        </p:nvSpPr>
        <p:spPr>
          <a:xfrm>
            <a:off x="4490052" y="5228185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1A169-CA37-4FE1-B3B0-ABDB78B74D2A}"/>
              </a:ext>
            </a:extLst>
          </p:cNvPr>
          <p:cNvSpPr/>
          <p:nvPr/>
        </p:nvSpPr>
        <p:spPr>
          <a:xfrm>
            <a:off x="4490052" y="5752937"/>
            <a:ext cx="37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425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12FDEE-F444-49CC-94EF-56448AF7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39" y="0"/>
            <a:ext cx="859162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11F6A5-8734-45BB-9017-D5B6571B2150}"/>
              </a:ext>
            </a:extLst>
          </p:cNvPr>
          <p:cNvSpPr/>
          <p:nvPr/>
        </p:nvSpPr>
        <p:spPr>
          <a:xfrm>
            <a:off x="5060272" y="-1"/>
            <a:ext cx="6304837" cy="6858000"/>
          </a:xfrm>
          <a:prstGeom prst="rect">
            <a:avLst/>
          </a:prstGeom>
          <a:gradFill flip="none" rotWithShape="1">
            <a:gsLst>
              <a:gs pos="1149">
                <a:schemeClr val="bg1"/>
              </a:gs>
              <a:gs pos="76000">
                <a:srgbClr val="F4F5F7">
                  <a:alpha val="41000"/>
                </a:srgbClr>
              </a:gs>
              <a:gs pos="56000">
                <a:srgbClr val="F5F7FA">
                  <a:alpha val="69000"/>
                </a:srgbClr>
              </a:gs>
              <a:gs pos="37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4D7F-B7F2-7868-EDED-38A9B742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27" y="1736947"/>
            <a:ext cx="7380739" cy="4755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Through supply chains &amp; eco-systems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Trust based ledgers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Evidencing impact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Provenance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Rewards</a:t>
            </a:r>
          </a:p>
          <a:p>
            <a:pPr marL="0" indent="0">
              <a:buNone/>
            </a:pPr>
            <a:endParaRPr lang="en-GB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It’s more than just Production. It’s getting to market, reducing waste, educating, informing, and realising value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518922-2368-9418-0F40-11FC6FD9C258}"/>
              </a:ext>
            </a:extLst>
          </p:cNvPr>
          <p:cNvCxnSpPr>
            <a:cxnSpLocks/>
          </p:cNvCxnSpPr>
          <p:nvPr/>
        </p:nvCxnSpPr>
        <p:spPr>
          <a:xfrm>
            <a:off x="956930" y="1392858"/>
            <a:ext cx="4920087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14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983D965-2E3F-4A3E-88BA-DFFC63CA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Beyond the Farm Gate</a:t>
            </a:r>
          </a:p>
        </p:txBody>
      </p:sp>
    </p:spTree>
    <p:extLst>
      <p:ext uri="{BB962C8B-B14F-4D97-AF65-F5344CB8AC3E}">
        <p14:creationId xmlns:p14="http://schemas.microsoft.com/office/powerpoint/2010/main" val="270984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196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 we need a new model for Food &amp; Farming?</vt:lpstr>
      <vt:lpstr>PowerPoint Presentation</vt:lpstr>
      <vt:lpstr>PowerPoint Presentation</vt:lpstr>
      <vt:lpstr>PowerPoint Presentation</vt:lpstr>
      <vt:lpstr>One Health</vt:lpstr>
      <vt:lpstr>PowerPoint Presentation</vt:lpstr>
      <vt:lpstr>Entrenched versus Visionary</vt:lpstr>
      <vt:lpstr>Beyond the Farm Gate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Jackson</dc:creator>
  <cp:lastModifiedBy>Robin Jackson</cp:lastModifiedBy>
  <cp:revision>27</cp:revision>
  <dcterms:created xsi:type="dcterms:W3CDTF">2023-02-15T16:56:17Z</dcterms:created>
  <dcterms:modified xsi:type="dcterms:W3CDTF">2023-05-15T16:23:52Z</dcterms:modified>
</cp:coreProperties>
</file>